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Mango AC" charset="1" panose="00000000000000000000"/>
      <p:regular r:id="rId18"/>
    </p:embeddedFont>
    <p:embeddedFont>
      <p:font typeface="Jella" charset="1" panose="00000000000000000000"/>
      <p:regular r:id="rId19"/>
    </p:embeddedFont>
    <p:embeddedFont>
      <p:font typeface="Open Sans Bold" charset="1" panose="020B0806030504020204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9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Relationship Id="rId9" Target="../media/image1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4.png" Type="http://schemas.openxmlformats.org/officeDocument/2006/relationships/image"/><Relationship Id="rId4" Target="../media/image5.svg" Type="http://schemas.openxmlformats.org/officeDocument/2006/relationships/image"/><Relationship Id="rId5" Target="../media/image12.png" Type="http://schemas.openxmlformats.org/officeDocument/2006/relationships/image"/><Relationship Id="rId6" Target="../media/image13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4.png" Type="http://schemas.openxmlformats.org/officeDocument/2006/relationships/image"/><Relationship Id="rId4" Target="../media/image5.svg" Type="http://schemas.openxmlformats.org/officeDocument/2006/relationships/image"/><Relationship Id="rId5" Target="../media/image12.png" Type="http://schemas.openxmlformats.org/officeDocument/2006/relationships/image"/><Relationship Id="rId6" Target="../media/image13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svg" Type="http://schemas.openxmlformats.org/officeDocument/2006/relationships/image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14.png" Type="http://schemas.openxmlformats.org/officeDocument/2006/relationships/image"/><Relationship Id="rId8" Target="../media/image15.svg" Type="http://schemas.openxmlformats.org/officeDocument/2006/relationships/image"/><Relationship Id="rId9" Target="../media/image6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svg" Type="http://schemas.openxmlformats.org/officeDocument/2006/relationships/image"/><Relationship Id="rId2" Target="../media/image1.png" Type="http://schemas.openxmlformats.org/officeDocument/2006/relationships/image"/><Relationship Id="rId3" Target="../media/image4.png" Type="http://schemas.openxmlformats.org/officeDocument/2006/relationships/image"/><Relationship Id="rId4" Target="../media/image5.svg" Type="http://schemas.openxmlformats.org/officeDocument/2006/relationships/image"/><Relationship Id="rId5" Target="../media/image12.png" Type="http://schemas.openxmlformats.org/officeDocument/2006/relationships/image"/><Relationship Id="rId6" Target="../media/image13.svg" Type="http://schemas.openxmlformats.org/officeDocument/2006/relationships/image"/><Relationship Id="rId7" Target="../media/image16.png" Type="http://schemas.openxmlformats.org/officeDocument/2006/relationships/image"/><Relationship Id="rId8" Target="../media/image17.svg" Type="http://schemas.openxmlformats.org/officeDocument/2006/relationships/image"/><Relationship Id="rId9" Target="../media/image6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020850" y="1771950"/>
            <a:ext cx="12246300" cy="6271126"/>
          </a:xfrm>
          <a:custGeom>
            <a:avLst/>
            <a:gdLst/>
            <a:ahLst/>
            <a:cxnLst/>
            <a:rect r="r" b="b" t="t" l="l"/>
            <a:pathLst>
              <a:path h="6271126" w="12246300">
                <a:moveTo>
                  <a:pt x="0" y="0"/>
                </a:moveTo>
                <a:lnTo>
                  <a:pt x="12246300" y="0"/>
                </a:lnTo>
                <a:lnTo>
                  <a:pt x="12246300" y="6271127"/>
                </a:lnTo>
                <a:lnTo>
                  <a:pt x="0" y="627112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517919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false" rot="0">
            <a:off x="14309402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true" flipV="false" rot="0">
            <a:off x="13027894" y="5540254"/>
            <a:ext cx="1177117" cy="901826"/>
          </a:xfrm>
          <a:custGeom>
            <a:avLst/>
            <a:gdLst/>
            <a:ahLst/>
            <a:cxnLst/>
            <a:rect r="r" b="b" t="t" l="l"/>
            <a:pathLst>
              <a:path h="901826" w="1177117">
                <a:moveTo>
                  <a:pt x="1177116" y="0"/>
                </a:moveTo>
                <a:lnTo>
                  <a:pt x="0" y="0"/>
                </a:lnTo>
                <a:lnTo>
                  <a:pt x="0" y="901826"/>
                </a:lnTo>
                <a:lnTo>
                  <a:pt x="1177116" y="901826"/>
                </a:lnTo>
                <a:lnTo>
                  <a:pt x="1177116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4381878" y="3721735"/>
            <a:ext cx="9927524" cy="14217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0029"/>
              </a:lnSpc>
              <a:spcBef>
                <a:spcPct val="0"/>
              </a:spcBef>
            </a:pPr>
            <a:r>
              <a:rPr lang="en-US" sz="8499" spc="475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ЕГЭ 24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-840127">
            <a:off x="4990922" y="3104301"/>
            <a:ext cx="1199384" cy="1172589"/>
          </a:xfrm>
          <a:custGeom>
            <a:avLst/>
            <a:gdLst/>
            <a:ahLst/>
            <a:cxnLst/>
            <a:rect r="r" b="b" t="t" l="l"/>
            <a:pathLst>
              <a:path h="1172589" w="1199384">
                <a:moveTo>
                  <a:pt x="0" y="0"/>
                </a:moveTo>
                <a:lnTo>
                  <a:pt x="1199384" y="0"/>
                </a:lnTo>
                <a:lnTo>
                  <a:pt x="1199384" y="1172588"/>
                </a:lnTo>
                <a:lnTo>
                  <a:pt x="0" y="117258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42864" y="5373630"/>
            <a:ext cx="5805552" cy="882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Теория и практика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6246446" y="1456620"/>
            <a:ext cx="5795108" cy="733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66"/>
              </a:lnSpc>
            </a:pPr>
            <a:r>
              <a:rPr lang="en-US" sz="4378" spc="245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ЗАДАНИЕ 4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616302" y="3297818"/>
            <a:ext cx="15055396" cy="1498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34)Да, мы искренне хотели, чтобы судьба наша была суровой. (35)Мы сами избирали её, мечтая об армии, авиации и флоте: мы считали себя мужчинами, а более мужских профессий тогда не существовало. 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1426790" y="7154686"/>
            <a:ext cx="15434419" cy="719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13"/>
              </a:lnSpc>
            </a:pPr>
            <a:r>
              <a:rPr lang="en-US" sz="4224" b="true">
                <a:solidFill>
                  <a:srgbClr val="65503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В предложениях 34, 35 представлено повествование? 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6246446" y="1456620"/>
            <a:ext cx="5795108" cy="733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66"/>
              </a:lnSpc>
            </a:pPr>
            <a:r>
              <a:rPr lang="en-US" sz="4378" spc="245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ЗАДАНИЕ 5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616302" y="3297818"/>
            <a:ext cx="15055396" cy="1936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(50)Мы были молоды, но жаждали не личного счастья, а личного подвига. (51)Мы не знали, что подвиг надо сначала посеять и вырастить. (52)Что зреет он медленно, незримо наливаясь силой, чтобы однажды взорваться ослепительным пламенем, сполохи которого ещё долго светят грядущим поколениям. 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1807011" y="7154686"/>
            <a:ext cx="14673977" cy="719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13"/>
              </a:lnSpc>
            </a:pPr>
            <a:r>
              <a:rPr lang="en-US" sz="4224" b="true">
                <a:solidFill>
                  <a:srgbClr val="65503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В предложениях 50–52 представлено рассуждение? 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751466" y="609837"/>
            <a:ext cx="16785069" cy="8595354"/>
          </a:xfrm>
          <a:custGeom>
            <a:avLst/>
            <a:gdLst/>
            <a:ahLst/>
            <a:cxnLst/>
            <a:rect r="r" b="b" t="t" l="l"/>
            <a:pathLst>
              <a:path h="8595354" w="16785069">
                <a:moveTo>
                  <a:pt x="0" y="0"/>
                </a:moveTo>
                <a:lnTo>
                  <a:pt x="16785068" y="0"/>
                </a:lnTo>
                <a:lnTo>
                  <a:pt x="16785068" y="8595353"/>
                </a:lnTo>
                <a:lnTo>
                  <a:pt x="0" y="85953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6141611" y="2120275"/>
            <a:ext cx="6004779" cy="11026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728"/>
              </a:lnSpc>
              <a:spcBef>
                <a:spcPct val="0"/>
              </a:spcBef>
            </a:pPr>
            <a:r>
              <a:rPr lang="en-US" sz="6549" spc="366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ОТВЕТ</a:t>
            </a:r>
          </a:p>
        </p:txBody>
      </p:sp>
      <p:sp>
        <p:nvSpPr>
          <p:cNvPr name="Freeform 7" id="7"/>
          <p:cNvSpPr/>
          <p:nvPr/>
        </p:nvSpPr>
        <p:spPr>
          <a:xfrm flipH="true" flipV="false" rot="0">
            <a:off x="12717123" y="5460741"/>
            <a:ext cx="1339023" cy="1025868"/>
          </a:xfrm>
          <a:custGeom>
            <a:avLst/>
            <a:gdLst/>
            <a:ahLst/>
            <a:cxnLst/>
            <a:rect r="r" b="b" t="t" l="l"/>
            <a:pathLst>
              <a:path h="1025868" w="1339023">
                <a:moveTo>
                  <a:pt x="1339024" y="0"/>
                </a:moveTo>
                <a:lnTo>
                  <a:pt x="0" y="0"/>
                </a:lnTo>
                <a:lnTo>
                  <a:pt x="0" y="1025868"/>
                </a:lnTo>
                <a:lnTo>
                  <a:pt x="1339024" y="1025868"/>
                </a:lnTo>
                <a:lnTo>
                  <a:pt x="1339024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5704622">
            <a:off x="3714588" y="3808059"/>
            <a:ext cx="1124744" cy="990889"/>
          </a:xfrm>
          <a:custGeom>
            <a:avLst/>
            <a:gdLst/>
            <a:ahLst/>
            <a:cxnLst/>
            <a:rect r="r" b="b" t="t" l="l"/>
            <a:pathLst>
              <a:path h="990889" w="1124744">
                <a:moveTo>
                  <a:pt x="0" y="0"/>
                </a:moveTo>
                <a:lnTo>
                  <a:pt x="1124743" y="0"/>
                </a:lnTo>
                <a:lnTo>
                  <a:pt x="1124743" y="990889"/>
                </a:lnTo>
                <a:lnTo>
                  <a:pt x="0" y="99088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9" id="9"/>
          <p:cNvSpPr txBox="true"/>
          <p:nvPr/>
        </p:nvSpPr>
        <p:spPr>
          <a:xfrm rot="0">
            <a:off x="8182087" y="3668578"/>
            <a:ext cx="1923826" cy="3431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1. Да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2. Да. 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3. Нет. 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4. Да. 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5. Нет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836482" y="1657650"/>
            <a:ext cx="14615036" cy="10495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41"/>
              </a:lnSpc>
            </a:pPr>
            <a:r>
              <a:rPr lang="en-US" sz="6137" spc="343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ПОВЕСТВОВАНИЕ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144732" y="2722235"/>
            <a:ext cx="13998536" cy="3034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459"/>
              </a:lnSpc>
            </a:pPr>
            <a:r>
              <a:rPr lang="en-US" sz="3900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Показывает сменяющиеся события, динамику развития сюжета. Как правило, повествование в ЕГЭ — это цепочка событий в хронологической последовательности.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803853" y="6393639"/>
            <a:ext cx="12680293" cy="216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Мальчик встретился с друзьями. Все вместе они пошли в кино. Фильм шел долго. Мальчики устали. 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7" id="17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4180238" y="1733079"/>
            <a:ext cx="9927524" cy="1266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50"/>
              </a:lnSpc>
            </a:pPr>
            <a:r>
              <a:rPr lang="en-US" sz="7500" spc="42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ОПИСАНИЕ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458667" y="3592852"/>
            <a:ext cx="13370666" cy="3081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02"/>
              </a:lnSpc>
            </a:pPr>
            <a:r>
              <a:rPr lang="en-US" sz="3930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Статичная картина, много прилагательных и причастий.  Перечислить происходящее невозможно. Автор сосредоточен на деталях: волосы, пуговицы. 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2144732" y="7074423"/>
            <a:ext cx="13998536" cy="1292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3"/>
              </a:lnSpc>
            </a:pPr>
            <a:r>
              <a:rPr lang="en-US" sz="3502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Волосы напоминали солому. Желтые и сухие, они были рассыпаны по подушке. Кожа была гладкая и мягкая. 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4180238" y="1648125"/>
            <a:ext cx="9927524" cy="1266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50"/>
              </a:lnSpc>
            </a:pPr>
            <a:r>
              <a:rPr lang="en-US" sz="7500" spc="42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РАССУЖДЕНИЕ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28700" y="3798910"/>
            <a:ext cx="16391037" cy="1711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sz="4000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Внутренний монолог. Тезис и аргументы. Вводные слова, вопросительные и восклицательные предложения.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635733" y="6672385"/>
            <a:ext cx="9176971" cy="1226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02"/>
              </a:lnSpc>
            </a:pPr>
            <a:r>
              <a:rPr lang="en-US" sz="3359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Разве я не достаточно решал пробных вариантов? Неужели нужно еще! 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4180238" y="1733079"/>
            <a:ext cx="9927524" cy="1266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50"/>
              </a:lnSpc>
            </a:pPr>
            <a:r>
              <a:rPr lang="en-US" sz="7500" spc="42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СВЯЗЬ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3450852" y="3366228"/>
            <a:ext cx="3930346" cy="2752880"/>
          </a:xfrm>
          <a:custGeom>
            <a:avLst/>
            <a:gdLst/>
            <a:ahLst/>
            <a:cxnLst/>
            <a:rect r="r" b="b" t="t" l="l"/>
            <a:pathLst>
              <a:path h="2752880" w="3930346">
                <a:moveTo>
                  <a:pt x="0" y="0"/>
                </a:moveTo>
                <a:lnTo>
                  <a:pt x="3930345" y="0"/>
                </a:lnTo>
                <a:lnTo>
                  <a:pt x="3930345" y="2752879"/>
                </a:lnTo>
                <a:lnTo>
                  <a:pt x="0" y="275287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2615424" y="3686015"/>
            <a:ext cx="5601201" cy="1041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Причина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10906803" y="3366228"/>
            <a:ext cx="3930346" cy="2752880"/>
          </a:xfrm>
          <a:custGeom>
            <a:avLst/>
            <a:gdLst/>
            <a:ahLst/>
            <a:cxnLst/>
            <a:rect r="r" b="b" t="t" l="l"/>
            <a:pathLst>
              <a:path h="2752880" w="3930346">
                <a:moveTo>
                  <a:pt x="0" y="0"/>
                </a:moveTo>
                <a:lnTo>
                  <a:pt x="3930345" y="0"/>
                </a:lnTo>
                <a:lnTo>
                  <a:pt x="3930345" y="2752879"/>
                </a:lnTo>
                <a:lnTo>
                  <a:pt x="0" y="275287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10071375" y="3724115"/>
            <a:ext cx="5601201" cy="880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580"/>
              </a:lnSpc>
            </a:pPr>
            <a:r>
              <a:rPr lang="en-US" sz="470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Следствие</a:t>
            </a:r>
          </a:p>
        </p:txBody>
      </p:sp>
      <p:sp>
        <p:nvSpPr>
          <p:cNvPr name="Freeform 19" id="19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21" id="21"/>
          <p:cNvSpPr txBox="true"/>
          <p:nvPr/>
        </p:nvSpPr>
        <p:spPr>
          <a:xfrm rot="0">
            <a:off x="3480811" y="6906978"/>
            <a:ext cx="11356337" cy="13845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85"/>
              </a:lnSpc>
            </a:pPr>
            <a:r>
              <a:rPr lang="en-US" sz="3989" b="true">
                <a:solidFill>
                  <a:srgbClr val="65503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Я купил молоко (следствие), потому что в магазине не было кефира (причина)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4180238" y="1527098"/>
            <a:ext cx="9927524" cy="1266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50"/>
              </a:lnSpc>
            </a:pPr>
            <a:r>
              <a:rPr lang="en-US" sz="7500" spc="42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НАПРИМЕР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604797" y="4701035"/>
            <a:ext cx="4543186" cy="2444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3135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Предложение 25 называет причину того, о чём говорится в предложении 24. </a:t>
            </a:r>
          </a:p>
        </p:txBody>
      </p:sp>
      <p:sp>
        <p:nvSpPr>
          <p:cNvPr name="AutoShape 16" id="16"/>
          <p:cNvSpPr/>
          <p:nvPr/>
        </p:nvSpPr>
        <p:spPr>
          <a:xfrm>
            <a:off x="3869696" y="3873863"/>
            <a:ext cx="10548608" cy="19050"/>
          </a:xfrm>
          <a:prstGeom prst="line">
            <a:avLst/>
          </a:prstGeom>
          <a:ln cap="flat" w="38100">
            <a:solidFill>
              <a:srgbClr val="65503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7" id="17"/>
          <p:cNvSpPr/>
          <p:nvPr/>
        </p:nvSpPr>
        <p:spPr>
          <a:xfrm flipH="false" flipV="false" rot="0">
            <a:off x="3206058" y="3266052"/>
            <a:ext cx="1327275" cy="1253722"/>
          </a:xfrm>
          <a:custGeom>
            <a:avLst/>
            <a:gdLst/>
            <a:ahLst/>
            <a:cxnLst/>
            <a:rect r="r" b="b" t="t" l="l"/>
            <a:pathLst>
              <a:path h="1253722" w="1327275">
                <a:moveTo>
                  <a:pt x="0" y="0"/>
                </a:moveTo>
                <a:lnTo>
                  <a:pt x="1327276" y="0"/>
                </a:lnTo>
                <a:lnTo>
                  <a:pt x="1327276" y="1253722"/>
                </a:lnTo>
                <a:lnTo>
                  <a:pt x="0" y="125372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6610951" y="4808664"/>
            <a:ext cx="5066099" cy="3888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49"/>
              </a:lnSpc>
            </a:pPr>
            <a:r>
              <a:rPr lang="en-US" sz="2749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(24)В комнате тихо, полутемно; мамаша сидит подле самого меня; я слышу её голос. (25)Всё это заставляет меня вскочить, обвить руками её шею, прижать голову к её груди. </a:t>
            </a:r>
          </a:p>
        </p:txBody>
      </p:sp>
      <p:sp>
        <p:nvSpPr>
          <p:cNvPr name="Freeform 19" id="19"/>
          <p:cNvSpPr/>
          <p:nvPr/>
        </p:nvSpPr>
        <p:spPr>
          <a:xfrm flipH="false" flipV="false" rot="0">
            <a:off x="8480362" y="3266052"/>
            <a:ext cx="1327275" cy="1253722"/>
          </a:xfrm>
          <a:custGeom>
            <a:avLst/>
            <a:gdLst/>
            <a:ahLst/>
            <a:cxnLst/>
            <a:rect r="r" b="b" t="t" l="l"/>
            <a:pathLst>
              <a:path h="1253722" w="1327275">
                <a:moveTo>
                  <a:pt x="0" y="0"/>
                </a:moveTo>
                <a:lnTo>
                  <a:pt x="1327276" y="0"/>
                </a:lnTo>
                <a:lnTo>
                  <a:pt x="1327276" y="1253722"/>
                </a:lnTo>
                <a:lnTo>
                  <a:pt x="0" y="125372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12247701" y="5805649"/>
            <a:ext cx="4341206" cy="511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25 -                        - 24</a:t>
            </a:r>
          </a:p>
        </p:txBody>
      </p:sp>
      <p:sp>
        <p:nvSpPr>
          <p:cNvPr name="Freeform 21" id="21"/>
          <p:cNvSpPr/>
          <p:nvPr/>
        </p:nvSpPr>
        <p:spPr>
          <a:xfrm flipH="false" flipV="false" rot="0">
            <a:off x="13754666" y="3266052"/>
            <a:ext cx="1327275" cy="1253722"/>
          </a:xfrm>
          <a:custGeom>
            <a:avLst/>
            <a:gdLst/>
            <a:ahLst/>
            <a:cxnLst/>
            <a:rect r="r" b="b" t="t" l="l"/>
            <a:pathLst>
              <a:path h="1253722" w="1327275">
                <a:moveTo>
                  <a:pt x="0" y="0"/>
                </a:moveTo>
                <a:lnTo>
                  <a:pt x="1327276" y="0"/>
                </a:lnTo>
                <a:lnTo>
                  <a:pt x="1327276" y="1253722"/>
                </a:lnTo>
                <a:lnTo>
                  <a:pt x="0" y="125372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24" id="24"/>
          <p:cNvSpPr txBox="true"/>
          <p:nvPr/>
        </p:nvSpPr>
        <p:spPr>
          <a:xfrm rot="0">
            <a:off x="12247701" y="5919949"/>
            <a:ext cx="4341206" cy="396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потому что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6246446" y="1456620"/>
            <a:ext cx="5795108" cy="733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66"/>
              </a:lnSpc>
            </a:pPr>
            <a:r>
              <a:rPr lang="en-US" sz="4378" spc="245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ЗАДАНИЕ 1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616302" y="2683938"/>
            <a:ext cx="15055396" cy="4127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(6)А ещё мы с детства играли в то, чем жили сами. (7)Классы соревновались не за отметки или проценты, а за честь написать письмо папанинцам или именоваться «чкаловским», за право побывать на открытии нового цеха завода или выделить делегацию для встречи испанских детей. </a:t>
            </a: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 (8)И ещё я помню, как горевал, что не смогу помочь челюскинцам, потому что мой самолёт совершил вынужденную посадку где-то в Якутии, так и не долетев до ледового лагеря. (9)Самую настоящую посадку: я получил «плохо», не выучив стихотворения. </a:t>
            </a: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 </a:t>
            </a: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 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2657909" y="7154686"/>
            <a:ext cx="12972182" cy="719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13"/>
              </a:lnSpc>
            </a:pPr>
            <a:r>
              <a:rPr lang="en-US" sz="4224" b="true">
                <a:solidFill>
                  <a:srgbClr val="65503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В предложениях 6-9 представлено описание? 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6246446" y="1456620"/>
            <a:ext cx="5795108" cy="733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66"/>
              </a:lnSpc>
            </a:pPr>
            <a:r>
              <a:rPr lang="en-US" sz="4378" spc="245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ЗАДАНИЕ 2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616302" y="3297818"/>
            <a:ext cx="15055396" cy="1060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 (16)А мы и не знали, что за порогом нашего класса дежурила война. (17)Мы были молоды, а незнания молодости восполняются верой в собственное бессмертие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1719897" y="7154686"/>
            <a:ext cx="14848206" cy="719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13"/>
              </a:lnSpc>
            </a:pPr>
            <a:r>
              <a:rPr lang="en-US" sz="4224" b="true">
                <a:solidFill>
                  <a:srgbClr val="65503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В предложениях 16, 17 содержится повествование?  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644F3D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05720" y="1170762"/>
            <a:ext cx="15876560" cy="7945476"/>
            <a:chOff x="0" y="0"/>
            <a:chExt cx="4181481" cy="2092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81481" cy="2092636"/>
            </a:xfrm>
            <a:custGeom>
              <a:avLst/>
              <a:gdLst/>
              <a:ahLst/>
              <a:cxnLst/>
              <a:rect r="r" b="b" t="t" l="l"/>
              <a:pathLst>
                <a:path h="2092636" w="4181481">
                  <a:moveTo>
                    <a:pt x="0" y="0"/>
                  </a:moveTo>
                  <a:lnTo>
                    <a:pt x="4181481" y="0"/>
                  </a:lnTo>
                  <a:lnTo>
                    <a:pt x="4181481" y="2092636"/>
                  </a:lnTo>
                  <a:lnTo>
                    <a:pt x="0" y="2092636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1CE9A"/>
              </a:solidFill>
              <a:prstDash val="lgDash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81481" cy="2130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true" flipV="false" rot="0">
            <a:off x="292166" y="1438055"/>
            <a:ext cx="1312631" cy="837697"/>
          </a:xfrm>
          <a:custGeom>
            <a:avLst/>
            <a:gdLst/>
            <a:ahLst/>
            <a:cxnLst/>
            <a:rect r="r" b="b" t="t" l="l"/>
            <a:pathLst>
              <a:path h="837697" w="1312631">
                <a:moveTo>
                  <a:pt x="1312631" y="0"/>
                </a:moveTo>
                <a:lnTo>
                  <a:pt x="0" y="0"/>
                </a:lnTo>
                <a:lnTo>
                  <a:pt x="0" y="837697"/>
                </a:lnTo>
                <a:lnTo>
                  <a:pt x="1312631" y="837697"/>
                </a:lnTo>
                <a:lnTo>
                  <a:pt x="1312631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0">
            <a:off x="1604797" y="308481"/>
            <a:ext cx="1581824" cy="1009491"/>
          </a:xfrm>
          <a:custGeom>
            <a:avLst/>
            <a:gdLst/>
            <a:ahLst/>
            <a:cxnLst/>
            <a:rect r="r" b="b" t="t" l="l"/>
            <a:pathLst>
              <a:path h="1009491" w="1581824">
                <a:moveTo>
                  <a:pt x="0" y="0"/>
                </a:moveTo>
                <a:lnTo>
                  <a:pt x="1581824" y="0"/>
                </a:lnTo>
                <a:lnTo>
                  <a:pt x="1581824" y="1009491"/>
                </a:lnTo>
                <a:lnTo>
                  <a:pt x="0" y="100949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6143268" y="7552514"/>
            <a:ext cx="1793964" cy="1144875"/>
          </a:xfrm>
          <a:custGeom>
            <a:avLst/>
            <a:gdLst/>
            <a:ahLst/>
            <a:cxnLst/>
            <a:rect r="r" b="b" t="t" l="l"/>
            <a:pathLst>
              <a:path h="1144875" w="1793964">
                <a:moveTo>
                  <a:pt x="0" y="0"/>
                </a:moveTo>
                <a:lnTo>
                  <a:pt x="1793964" y="0"/>
                </a:lnTo>
                <a:lnTo>
                  <a:pt x="1793964" y="1144875"/>
                </a:lnTo>
                <a:lnTo>
                  <a:pt x="0" y="11448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true" flipV="false" rot="0">
            <a:off x="16143268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10801252" y="0"/>
                </a:moveTo>
                <a:lnTo>
                  <a:pt x="0" y="0"/>
                </a:lnTo>
                <a:lnTo>
                  <a:pt x="0" y="5756167"/>
                </a:lnTo>
                <a:lnTo>
                  <a:pt x="10801252" y="5756167"/>
                </a:lnTo>
                <a:lnTo>
                  <a:pt x="10801252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-8656520" y="-3984217"/>
            <a:ext cx="10801253" cy="5756168"/>
          </a:xfrm>
          <a:custGeom>
            <a:avLst/>
            <a:gdLst/>
            <a:ahLst/>
            <a:cxnLst/>
            <a:rect r="r" b="b" t="t" l="l"/>
            <a:pathLst>
              <a:path h="5756168" w="10801253">
                <a:moveTo>
                  <a:pt x="0" y="0"/>
                </a:moveTo>
                <a:lnTo>
                  <a:pt x="10801252" y="0"/>
                </a:lnTo>
                <a:lnTo>
                  <a:pt x="10801252" y="5756167"/>
                </a:lnTo>
                <a:lnTo>
                  <a:pt x="0" y="57561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6246446" y="1456620"/>
            <a:ext cx="5795108" cy="733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66"/>
              </a:lnSpc>
            </a:pPr>
            <a:r>
              <a:rPr lang="en-US" sz="4378" spc="245">
                <a:solidFill>
                  <a:srgbClr val="65503D"/>
                </a:solidFill>
                <a:latin typeface="Mango AC"/>
                <a:ea typeface="Mango AC"/>
                <a:cs typeface="Mango AC"/>
                <a:sym typeface="Mango AC"/>
              </a:rPr>
              <a:t>ЗАДАНИЕ 3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616302" y="3297818"/>
            <a:ext cx="15055396" cy="1498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65503D"/>
                </a:solidFill>
                <a:latin typeface="Jella"/>
                <a:ea typeface="Jella"/>
                <a:cs typeface="Jella"/>
                <a:sym typeface="Jella"/>
              </a:rPr>
              <a:t>(28)Между вами, вчерашними, и ими, сегодняшними, лежит не просто поколение. (29)Мы твёрдо знали, что будет война, а они убеждены, что её не будет. (30)И это прекрасно: они свободнее нас. (31)Жаль только, что свобода эта порой оборачивается безмятежностью… 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-2469220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0" y="0"/>
                </a:moveTo>
                <a:lnTo>
                  <a:pt x="5496517" y="0"/>
                </a:lnTo>
                <a:lnTo>
                  <a:pt x="5496517" y="2970409"/>
                </a:lnTo>
                <a:lnTo>
                  <a:pt x="0" y="297040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true" flipV="false" rot="0">
            <a:off x="15260703" y="7641371"/>
            <a:ext cx="5496517" cy="2970409"/>
          </a:xfrm>
          <a:custGeom>
            <a:avLst/>
            <a:gdLst/>
            <a:ahLst/>
            <a:cxnLst/>
            <a:rect r="r" b="b" t="t" l="l"/>
            <a:pathLst>
              <a:path h="2970409" w="5496517">
                <a:moveTo>
                  <a:pt x="5496517" y="0"/>
                </a:moveTo>
                <a:lnTo>
                  <a:pt x="0" y="0"/>
                </a:lnTo>
                <a:lnTo>
                  <a:pt x="0" y="2970409"/>
                </a:lnTo>
                <a:lnTo>
                  <a:pt x="5496517" y="2970409"/>
                </a:lnTo>
                <a:lnTo>
                  <a:pt x="549651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2855922" y="7154686"/>
            <a:ext cx="12576156" cy="719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13"/>
              </a:lnSpc>
            </a:pPr>
            <a:r>
              <a:rPr lang="en-US" sz="4224" b="true">
                <a:solidFill>
                  <a:srgbClr val="65503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Предложения 28-31 содержат рассуждение?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DAGh995Wtls</dc:identifier>
  <dcterms:modified xsi:type="dcterms:W3CDTF">2011-08-01T06:04:30Z</dcterms:modified>
  <cp:revision>1</cp:revision>
  <dc:title>ЕГЭ 17</dc:title>
</cp:coreProperties>
</file>