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Montserrat Black"/>
      <p:bold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j5zEUIh6dL+ZXL/90nv2fbf95p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E5DF51-EBFC-46FB-BA1A-640F28AE4E61}">
  <a:tblStyle styleId="{53E5DF51-EBFC-46FB-BA1A-640F28AE4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6213DFB-626A-4A94-81D3-E244FC6F14C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Black-boldItalic.fntdata"/><Relationship Id="rId23" Type="http://schemas.openxmlformats.org/officeDocument/2006/relationships/font" Target="fonts/Montserrat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a412a3f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2a412a3f9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a412a3f9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2a412a3f9e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a412a3f9e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2a412a3f9e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2a412a3f9e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2a412a3f9e_1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2a412a3f9e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2a412a3f9e_1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2a412a3f9e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2a412a3f9e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a412a3f9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2a412a3f9e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a412a3f9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2a412a3f9e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a412a3f9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2a412a3f9e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9" Type="http://schemas.openxmlformats.org/officeDocument/2006/relationships/image" Target="../media/image3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6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9" Type="http://schemas.openxmlformats.org/officeDocument/2006/relationships/image" Target="../media/image3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34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8.png"/><Relationship Id="rId7" Type="http://schemas.openxmlformats.org/officeDocument/2006/relationships/image" Target="../media/image18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9" Type="http://schemas.openxmlformats.org/officeDocument/2006/relationships/image" Target="../media/image3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8.png"/><Relationship Id="rId7" Type="http://schemas.openxmlformats.org/officeDocument/2006/relationships/image" Target="../media/image18.png"/><Relationship Id="rId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31" l="0" r="0" t="-3332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-5400000">
            <a:off x="5333629" y="-2133250"/>
            <a:ext cx="7620742" cy="14553500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500"/>
                </a:lnTo>
                <a:lnTo>
                  <a:pt x="0" y="145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"/>
          <p:cNvGrpSpPr/>
          <p:nvPr/>
        </p:nvGrpSpPr>
        <p:grpSpPr>
          <a:xfrm>
            <a:off x="4457801" y="3439911"/>
            <a:ext cx="9372449" cy="3243600"/>
            <a:chOff x="-83" y="1619652"/>
            <a:chExt cx="12496599" cy="4324800"/>
          </a:xfrm>
        </p:grpSpPr>
        <p:sp>
          <p:nvSpPr>
            <p:cNvPr id="87" name="Google Shape;87;p1"/>
            <p:cNvSpPr txBox="1"/>
            <p:nvPr/>
          </p:nvSpPr>
          <p:spPr>
            <a:xfrm>
              <a:off x="-83" y="1619652"/>
              <a:ext cx="12496500" cy="43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324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ЕГЭ 8</a:t>
              </a:r>
              <a:endParaRPr b="1" sz="9324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ctr">
                <a:lnSpc>
                  <a:spcPct val="12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324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16" y="4449897"/>
              <a:ext cx="124965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0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Теория и практика</a:t>
              </a:r>
              <a:endParaRPr sz="3500"/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1429806" y="1245008"/>
            <a:ext cx="1568911" cy="1876126"/>
          </a:xfrm>
          <a:custGeom>
            <a:rect b="b" l="l" r="r" t="t"/>
            <a:pathLst>
              <a:path extrusionOk="0" h="1876126" w="1568911">
                <a:moveTo>
                  <a:pt x="0" y="0"/>
                </a:moveTo>
                <a:lnTo>
                  <a:pt x="1568911" y="0"/>
                </a:lnTo>
                <a:lnTo>
                  <a:pt x="1568911" y="1876126"/>
                </a:lnTo>
                <a:lnTo>
                  <a:pt x="0" y="1876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864545" y="3536456"/>
            <a:ext cx="3053708" cy="5598466"/>
          </a:xfrm>
          <a:custGeom>
            <a:rect b="b" l="l" r="r" t="t"/>
            <a:pathLst>
              <a:path extrusionOk="0" h="5598466" w="3053708">
                <a:moveTo>
                  <a:pt x="0" y="0"/>
                </a:moveTo>
                <a:lnTo>
                  <a:pt x="3053709" y="0"/>
                </a:lnTo>
                <a:lnTo>
                  <a:pt x="3053709" y="5598465"/>
                </a:lnTo>
                <a:lnTo>
                  <a:pt x="0" y="5598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3797671" y="919750"/>
            <a:ext cx="2806353" cy="1484816"/>
          </a:xfrm>
          <a:custGeom>
            <a:rect b="b" l="l" r="r" t="t"/>
            <a:pathLst>
              <a:path extrusionOk="0" h="1484816" w="2806353">
                <a:moveTo>
                  <a:pt x="0" y="0"/>
                </a:moveTo>
                <a:lnTo>
                  <a:pt x="2806353" y="0"/>
                </a:lnTo>
                <a:lnTo>
                  <a:pt x="2806353" y="1484816"/>
                </a:lnTo>
                <a:lnTo>
                  <a:pt x="0" y="1484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3387177" y="6258051"/>
            <a:ext cx="3627340" cy="3607555"/>
          </a:xfrm>
          <a:custGeom>
            <a:rect b="b" l="l" r="r" t="t"/>
            <a:pathLst>
              <a:path extrusionOk="0" h="3607555" w="3627340">
                <a:moveTo>
                  <a:pt x="0" y="0"/>
                </a:moveTo>
                <a:lnTo>
                  <a:pt x="3627341" y="0"/>
                </a:lnTo>
                <a:lnTo>
                  <a:pt x="3627341" y="3607554"/>
                </a:lnTo>
                <a:lnTo>
                  <a:pt x="0" y="3607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a412a3f9e_1_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234" name="Google Shape;234;g32a412a3f9e_1_0"/>
          <p:cNvSpPr/>
          <p:nvPr/>
        </p:nvSpPr>
        <p:spPr>
          <a:xfrm>
            <a:off x="2021562" y="2035850"/>
            <a:ext cx="14244867" cy="7598656"/>
          </a:xfrm>
          <a:custGeom>
            <a:rect b="b" l="l" r="r" t="t"/>
            <a:pathLst>
              <a:path extrusionOk="0" h="4058027" w="13128910">
                <a:moveTo>
                  <a:pt x="0" y="0"/>
                </a:moveTo>
                <a:lnTo>
                  <a:pt x="13128910" y="0"/>
                </a:lnTo>
                <a:lnTo>
                  <a:pt x="13128910" y="4058026"/>
                </a:lnTo>
                <a:lnTo>
                  <a:pt x="0" y="4058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g32a412a3f9e_1_0"/>
          <p:cNvSpPr/>
          <p:nvPr/>
        </p:nvSpPr>
        <p:spPr>
          <a:xfrm>
            <a:off x="14582303" y="6404802"/>
            <a:ext cx="3264898" cy="3546616"/>
          </a:xfrm>
          <a:custGeom>
            <a:rect b="b" l="l" r="r" t="t"/>
            <a:pathLst>
              <a:path extrusionOk="0" h="6062591" w="5081554">
                <a:moveTo>
                  <a:pt x="0" y="0"/>
                </a:moveTo>
                <a:lnTo>
                  <a:pt x="5081554" y="0"/>
                </a:lnTo>
                <a:lnTo>
                  <a:pt x="5081554" y="6062591"/>
                </a:lnTo>
                <a:lnTo>
                  <a:pt x="0" y="6062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g32a412a3f9e_1_0"/>
          <p:cNvSpPr/>
          <p:nvPr/>
        </p:nvSpPr>
        <p:spPr>
          <a:xfrm rot="798371">
            <a:off x="839982" y="767185"/>
            <a:ext cx="2132702" cy="1585954"/>
          </a:xfrm>
          <a:custGeom>
            <a:rect b="b" l="l" r="r" t="t"/>
            <a:pathLst>
              <a:path extrusionOk="0" h="1587021" w="2134136">
                <a:moveTo>
                  <a:pt x="0" y="0"/>
                </a:moveTo>
                <a:lnTo>
                  <a:pt x="2134136" y="0"/>
                </a:lnTo>
                <a:lnTo>
                  <a:pt x="2134136" y="1587021"/>
                </a:lnTo>
                <a:lnTo>
                  <a:pt x="0" y="15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g32a412a3f9e_1_0"/>
          <p:cNvSpPr/>
          <p:nvPr/>
        </p:nvSpPr>
        <p:spPr>
          <a:xfrm rot="-967356">
            <a:off x="15413935" y="265894"/>
            <a:ext cx="2240183" cy="2378573"/>
          </a:xfrm>
          <a:custGeom>
            <a:rect b="b" l="l" r="r" t="t"/>
            <a:pathLst>
              <a:path extrusionOk="0" h="2380232" w="2241746">
                <a:moveTo>
                  <a:pt x="0" y="0"/>
                </a:moveTo>
                <a:lnTo>
                  <a:pt x="2241746" y="0"/>
                </a:lnTo>
                <a:lnTo>
                  <a:pt x="2241746" y="2380232"/>
                </a:lnTo>
                <a:lnTo>
                  <a:pt x="0" y="2380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g32a412a3f9e_1_0"/>
          <p:cNvSpPr/>
          <p:nvPr/>
        </p:nvSpPr>
        <p:spPr>
          <a:xfrm>
            <a:off x="191925" y="7281350"/>
            <a:ext cx="3925160" cy="2905706"/>
          </a:xfrm>
          <a:custGeom>
            <a:rect b="b" l="l" r="r" t="t"/>
            <a:pathLst>
              <a:path extrusionOk="0" h="4007870" w="5198888">
                <a:moveTo>
                  <a:pt x="0" y="0"/>
                </a:moveTo>
                <a:lnTo>
                  <a:pt x="5198888" y="0"/>
                </a:lnTo>
                <a:lnTo>
                  <a:pt x="5198888" y="4007871"/>
                </a:lnTo>
                <a:lnTo>
                  <a:pt x="0" y="4007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g32a412a3f9e_1_0"/>
          <p:cNvSpPr txBox="1"/>
          <p:nvPr/>
        </p:nvSpPr>
        <p:spPr>
          <a:xfrm>
            <a:off x="3743375" y="668075"/>
            <a:ext cx="1024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8. Ошибка в построении сложного предложения.</a:t>
            </a:r>
            <a:endParaRPr b="1" sz="4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40" name="Google Shape;240;g32a412a3f9e_1_0"/>
          <p:cNvGraphicFramePr/>
          <p:nvPr/>
        </p:nvGraphicFramePr>
        <p:xfrm>
          <a:off x="3454300" y="295346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251250"/>
                <a:gridCol w="8128125"/>
              </a:tblGrid>
              <a:tr h="172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Дети спросили,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что 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нужно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ли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брать с собой тёплые вещи.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Дети спросили, нужно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ли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брать с собой тёплые вещи.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highlight>
                            <a:srgbClr val="F1C232"/>
                          </a:highlight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Если есть частица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highlight>
                            <a:srgbClr val="F1C232"/>
                          </a:highlight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ЛИ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highlight>
                            <a:srgbClr val="F1C232"/>
                          </a:highlight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что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highlight>
                            <a:srgbClr val="F1C232"/>
                          </a:highlight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подчинительный союз не употребляется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).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Она так была рада встрече,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что словно 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они не виделись целую вечность.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Она так была рада встрече,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словно 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они не виделись целую вечность.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(В СПП в придаточном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должно быть разу два 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подчинительных союза).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a412a3f9e_1_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246" name="Google Shape;246;g32a412a3f9e_1_14"/>
          <p:cNvSpPr/>
          <p:nvPr/>
        </p:nvSpPr>
        <p:spPr>
          <a:xfrm rot="-5400000">
            <a:off x="5178200" y="-2403405"/>
            <a:ext cx="6992031" cy="15717780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500"/>
                </a:lnTo>
                <a:lnTo>
                  <a:pt x="0" y="145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g32a412a3f9e_1_14"/>
          <p:cNvSpPr/>
          <p:nvPr/>
        </p:nvSpPr>
        <p:spPr>
          <a:xfrm rot="-335793">
            <a:off x="15038269" y="8641410"/>
            <a:ext cx="2636158" cy="629382"/>
          </a:xfrm>
          <a:custGeom>
            <a:rect b="b" l="l" r="r" t="t"/>
            <a:pathLst>
              <a:path extrusionOk="0" h="629530" w="2636776">
                <a:moveTo>
                  <a:pt x="0" y="0"/>
                </a:moveTo>
                <a:lnTo>
                  <a:pt x="2636776" y="0"/>
                </a:lnTo>
                <a:lnTo>
                  <a:pt x="2636776" y="629530"/>
                </a:lnTo>
                <a:lnTo>
                  <a:pt x="0" y="62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g32a412a3f9e_1_14"/>
          <p:cNvSpPr/>
          <p:nvPr/>
        </p:nvSpPr>
        <p:spPr>
          <a:xfrm>
            <a:off x="1028700" y="1581790"/>
            <a:ext cx="1560494" cy="1486725"/>
          </a:xfrm>
          <a:custGeom>
            <a:rect b="b" l="l" r="r" t="t"/>
            <a:pathLst>
              <a:path extrusionOk="0" h="1486725" w="1560494">
                <a:moveTo>
                  <a:pt x="0" y="0"/>
                </a:moveTo>
                <a:lnTo>
                  <a:pt x="1560494" y="0"/>
                </a:lnTo>
                <a:lnTo>
                  <a:pt x="1560494" y="1486725"/>
                </a:lnTo>
                <a:lnTo>
                  <a:pt x="0" y="1486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g32a412a3f9e_1_14"/>
          <p:cNvSpPr txBox="1"/>
          <p:nvPr/>
        </p:nvSpPr>
        <p:spPr>
          <a:xfrm>
            <a:off x="3834050" y="458300"/>
            <a:ext cx="10266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9. Ошибка в построении предложения с деепричастным оборотом.</a:t>
            </a:r>
            <a:endParaRPr b="1" sz="6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g32a412a3f9e_1_14"/>
          <p:cNvSpPr/>
          <p:nvPr/>
        </p:nvSpPr>
        <p:spPr>
          <a:xfrm>
            <a:off x="14790162" y="997344"/>
            <a:ext cx="1742946" cy="1327808"/>
          </a:xfrm>
          <a:custGeom>
            <a:rect b="b" l="l" r="r" t="t"/>
            <a:pathLst>
              <a:path extrusionOk="0" h="1327808" w="1742946">
                <a:moveTo>
                  <a:pt x="0" y="0"/>
                </a:moveTo>
                <a:lnTo>
                  <a:pt x="1742946" y="0"/>
                </a:lnTo>
                <a:lnTo>
                  <a:pt x="1742946" y="1327808"/>
                </a:lnTo>
                <a:lnTo>
                  <a:pt x="0" y="1327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g32a412a3f9e_1_14"/>
          <p:cNvSpPr/>
          <p:nvPr/>
        </p:nvSpPr>
        <p:spPr>
          <a:xfrm>
            <a:off x="1267500" y="8514377"/>
            <a:ext cx="2443889" cy="1008061"/>
          </a:xfrm>
          <a:custGeom>
            <a:rect b="b" l="l" r="r" t="t"/>
            <a:pathLst>
              <a:path extrusionOk="0" h="1701368" w="3215643">
                <a:moveTo>
                  <a:pt x="0" y="0"/>
                </a:moveTo>
                <a:lnTo>
                  <a:pt x="3215644" y="0"/>
                </a:lnTo>
                <a:lnTo>
                  <a:pt x="3215644" y="1701368"/>
                </a:lnTo>
                <a:lnTo>
                  <a:pt x="0" y="170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g32a412a3f9e_1_14"/>
          <p:cNvSpPr/>
          <p:nvPr/>
        </p:nvSpPr>
        <p:spPr>
          <a:xfrm rot="-823435">
            <a:off x="1141347" y="6989151"/>
            <a:ext cx="951503" cy="1064130"/>
          </a:xfrm>
          <a:custGeom>
            <a:rect b="b" l="l" r="r" t="t"/>
            <a:pathLst>
              <a:path extrusionOk="0" h="1062981" w="950476">
                <a:moveTo>
                  <a:pt x="0" y="0"/>
                </a:moveTo>
                <a:lnTo>
                  <a:pt x="950475" y="0"/>
                </a:lnTo>
                <a:lnTo>
                  <a:pt x="950475" y="1062981"/>
                </a:lnTo>
                <a:lnTo>
                  <a:pt x="0" y="1062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46308" l="-195046" r="0" t="0"/>
            </a:stretch>
          </a:blipFill>
          <a:ln>
            <a:noFill/>
          </a:ln>
        </p:spPr>
      </p:sp>
      <p:graphicFrame>
        <p:nvGraphicFramePr>
          <p:cNvPr id="253" name="Google Shape;253;g32a412a3f9e_1_14"/>
          <p:cNvGraphicFramePr/>
          <p:nvPr/>
        </p:nvGraphicFramePr>
        <p:xfrm>
          <a:off x="3019925" y="28194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543450"/>
                <a:gridCol w="8858600"/>
              </a:tblGrid>
              <a:tr h="513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Создавая проект детской площадки</a:t>
                      </a:r>
                      <a:r>
                        <a:rPr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дизайнером не были учтены особенности местности.</a:t>
                      </a:r>
                      <a:endParaRPr sz="30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Создавая проект детской площадки, дизайнером не были учтены </a:t>
                      </a:r>
                      <a:r>
                        <a:rPr b="1"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особенности </a:t>
                      </a:r>
                      <a:r>
                        <a:rPr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местности.</a:t>
                      </a:r>
                      <a:endParaRPr sz="30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(Подлежащее — </a:t>
                      </a:r>
                      <a:r>
                        <a:rPr b="1"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особенности,</a:t>
                      </a:r>
                      <a:r>
                        <a:rPr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этот предмет не может создавать проект).</a:t>
                      </a:r>
                      <a:endParaRPr sz="30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Верно.</a:t>
                      </a:r>
                      <a:endParaRPr sz="30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30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Создавая проект детской площадки, дизайнер не учёл особенности местности.</a:t>
                      </a:r>
                      <a:endParaRPr sz="30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a412a3f9e_1_2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259" name="Google Shape;259;g32a412a3f9e_1_28"/>
          <p:cNvSpPr/>
          <p:nvPr/>
        </p:nvSpPr>
        <p:spPr>
          <a:xfrm rot="-5400000">
            <a:off x="5035311" y="-2546294"/>
            <a:ext cx="7277809" cy="15717780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500"/>
                </a:lnTo>
                <a:lnTo>
                  <a:pt x="0" y="145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g32a412a3f9e_1_28"/>
          <p:cNvSpPr/>
          <p:nvPr/>
        </p:nvSpPr>
        <p:spPr>
          <a:xfrm rot="-335793">
            <a:off x="15038269" y="8641410"/>
            <a:ext cx="2636158" cy="629382"/>
          </a:xfrm>
          <a:custGeom>
            <a:rect b="b" l="l" r="r" t="t"/>
            <a:pathLst>
              <a:path extrusionOk="0" h="629530" w="2636776">
                <a:moveTo>
                  <a:pt x="0" y="0"/>
                </a:moveTo>
                <a:lnTo>
                  <a:pt x="2636776" y="0"/>
                </a:lnTo>
                <a:lnTo>
                  <a:pt x="2636776" y="629530"/>
                </a:lnTo>
                <a:lnTo>
                  <a:pt x="0" y="62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g32a412a3f9e_1_28"/>
          <p:cNvSpPr/>
          <p:nvPr/>
        </p:nvSpPr>
        <p:spPr>
          <a:xfrm>
            <a:off x="1267500" y="478890"/>
            <a:ext cx="1560494" cy="1486725"/>
          </a:xfrm>
          <a:custGeom>
            <a:rect b="b" l="l" r="r" t="t"/>
            <a:pathLst>
              <a:path extrusionOk="0" h="1486725" w="1560494">
                <a:moveTo>
                  <a:pt x="0" y="0"/>
                </a:moveTo>
                <a:lnTo>
                  <a:pt x="1560494" y="0"/>
                </a:lnTo>
                <a:lnTo>
                  <a:pt x="1560494" y="1486725"/>
                </a:lnTo>
                <a:lnTo>
                  <a:pt x="0" y="1486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g32a412a3f9e_1_28"/>
          <p:cNvSpPr txBox="1"/>
          <p:nvPr/>
        </p:nvSpPr>
        <p:spPr>
          <a:xfrm>
            <a:off x="3834050" y="596600"/>
            <a:ext cx="102669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 Ошибка в употреблении имени числительного.</a:t>
            </a:r>
            <a:endParaRPr b="1" sz="5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Google Shape;263;g32a412a3f9e_1_28"/>
          <p:cNvSpPr/>
          <p:nvPr/>
        </p:nvSpPr>
        <p:spPr>
          <a:xfrm>
            <a:off x="14790162" y="997344"/>
            <a:ext cx="1742946" cy="1327808"/>
          </a:xfrm>
          <a:custGeom>
            <a:rect b="b" l="l" r="r" t="t"/>
            <a:pathLst>
              <a:path extrusionOk="0" h="1327808" w="1742946">
                <a:moveTo>
                  <a:pt x="0" y="0"/>
                </a:moveTo>
                <a:lnTo>
                  <a:pt x="1742946" y="0"/>
                </a:lnTo>
                <a:lnTo>
                  <a:pt x="1742946" y="1327808"/>
                </a:lnTo>
                <a:lnTo>
                  <a:pt x="0" y="1327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g32a412a3f9e_1_28"/>
          <p:cNvSpPr/>
          <p:nvPr/>
        </p:nvSpPr>
        <p:spPr>
          <a:xfrm>
            <a:off x="1267500" y="8514377"/>
            <a:ext cx="2443889" cy="1008061"/>
          </a:xfrm>
          <a:custGeom>
            <a:rect b="b" l="l" r="r" t="t"/>
            <a:pathLst>
              <a:path extrusionOk="0" h="1701368" w="3215643">
                <a:moveTo>
                  <a:pt x="0" y="0"/>
                </a:moveTo>
                <a:lnTo>
                  <a:pt x="3215644" y="0"/>
                </a:lnTo>
                <a:lnTo>
                  <a:pt x="3215644" y="1701368"/>
                </a:lnTo>
                <a:lnTo>
                  <a:pt x="0" y="170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65" name="Google Shape;265;g32a412a3f9e_1_28"/>
          <p:cNvGraphicFramePr/>
          <p:nvPr/>
        </p:nvGraphicFramePr>
        <p:xfrm>
          <a:off x="2298025" y="24584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881475"/>
                <a:gridCol w="9703700"/>
              </a:tblGrid>
              <a:tr h="215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Двое подружек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были очень рады встрече.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Две подружки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были очень рады встрече.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Собирательное числительное </a:t>
                      </a: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 употребляется с женским родом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Вспомните, когда можно употреблять собирательные числительные: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highlight>
                            <a:srgbClr val="F6B26B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Двое котят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highlight>
                            <a:srgbClr val="F6B26B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(детёныши животных).</a:t>
                      </a:r>
                      <a:endParaRPr sz="1850">
                        <a:solidFill>
                          <a:srgbClr val="111111"/>
                        </a:solidFill>
                        <a:highlight>
                          <a:srgbClr val="F6B26B"/>
                        </a:highlight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highlight>
                            <a:srgbClr val="F6B26B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Двое ножниц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highlight>
                            <a:srgbClr val="F6B26B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(с сущ., которые имеют только мн. число).</a:t>
                      </a:r>
                      <a:endParaRPr sz="1850">
                        <a:solidFill>
                          <a:srgbClr val="111111"/>
                        </a:solidFill>
                        <a:highlight>
                          <a:srgbClr val="F6B26B"/>
                        </a:highlight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highlight>
                            <a:srgbClr val="F6B26B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Трое мальчиков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highlight>
                            <a:srgbClr val="F6B26B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(со словами в мужском роде).</a:t>
                      </a:r>
                      <a:endParaRPr sz="1850">
                        <a:solidFill>
                          <a:srgbClr val="111111"/>
                        </a:solidFill>
                        <a:highlight>
                          <a:srgbClr val="F6B26B"/>
                        </a:highlight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Вопреки первоначальным планам, поездка затянулась на целых </a:t>
                      </a: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двадцать трое суток.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Вопреки первоначальным планам, поездка затянулась на целых </a:t>
                      </a: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двадцать три дня.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Запомните собирательные числительные:</a:t>
                      </a:r>
                      <a:r>
                        <a:rPr b="1" lang="en-US" sz="1850">
                          <a:solidFill>
                            <a:srgbClr val="111111"/>
                          </a:solidFill>
                          <a:highlight>
                            <a:srgbClr val="FFD966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двое, трое, четверо, пятеро, шестеро, семеро, восьмеро, девятеро, десятеро</a:t>
                      </a: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, оба, обе.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Других не бывает.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По обоим сторонам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дороги росли могучие деревья.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По обеим сторонам</a:t>
                      </a: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дороги росли могучие деревья.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850">
                          <a:solidFill>
                            <a:srgbClr val="11111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(Сторона- сущ. ж. рода, поэтому употребляется числительное женского рода). </a:t>
                      </a:r>
                      <a:endParaRPr sz="1850">
                        <a:solidFill>
                          <a:srgbClr val="11111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31" l="0" r="0" t="-3332"/>
            </a:stretch>
          </a:blipFill>
          <a:ln>
            <a:noFill/>
          </a:ln>
        </p:spPr>
      </p:sp>
      <p:sp>
        <p:nvSpPr>
          <p:cNvPr id="271" name="Google Shape;271;p14"/>
          <p:cNvSpPr txBox="1"/>
          <p:nvPr/>
        </p:nvSpPr>
        <p:spPr>
          <a:xfrm>
            <a:off x="3205163" y="228600"/>
            <a:ext cx="12310651" cy="130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9">
                <a:solidFill>
                  <a:srgbClr val="71CB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Выполни задание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2100025" y="6304549"/>
            <a:ext cx="2639170" cy="3096640"/>
          </a:xfrm>
          <a:custGeom>
            <a:rect b="b" l="l" r="r" t="t"/>
            <a:pathLst>
              <a:path extrusionOk="0" h="3469625" w="2908176">
                <a:moveTo>
                  <a:pt x="0" y="0"/>
                </a:moveTo>
                <a:lnTo>
                  <a:pt x="2908177" y="0"/>
                </a:lnTo>
                <a:lnTo>
                  <a:pt x="2908177" y="3469624"/>
                </a:lnTo>
                <a:lnTo>
                  <a:pt x="0" y="346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4"/>
          <p:cNvSpPr/>
          <p:nvPr/>
        </p:nvSpPr>
        <p:spPr>
          <a:xfrm>
            <a:off x="1011079" y="554367"/>
            <a:ext cx="1918938" cy="2037482"/>
          </a:xfrm>
          <a:custGeom>
            <a:rect b="b" l="l" r="r" t="t"/>
            <a:pathLst>
              <a:path extrusionOk="0" h="2037482" w="1918938">
                <a:moveTo>
                  <a:pt x="0" y="0"/>
                </a:moveTo>
                <a:lnTo>
                  <a:pt x="1918938" y="0"/>
                </a:lnTo>
                <a:lnTo>
                  <a:pt x="1918938" y="2037482"/>
                </a:lnTo>
                <a:lnTo>
                  <a:pt x="0" y="2037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4"/>
          <p:cNvSpPr/>
          <p:nvPr/>
        </p:nvSpPr>
        <p:spPr>
          <a:xfrm>
            <a:off x="15642409" y="554384"/>
            <a:ext cx="1419548" cy="1419548"/>
          </a:xfrm>
          <a:custGeom>
            <a:rect b="b" l="l" r="r" t="t"/>
            <a:pathLst>
              <a:path extrusionOk="0" h="1419548" w="1419548">
                <a:moveTo>
                  <a:pt x="0" y="0"/>
                </a:moveTo>
                <a:lnTo>
                  <a:pt x="1419548" y="0"/>
                </a:lnTo>
                <a:lnTo>
                  <a:pt x="1419548" y="1419548"/>
                </a:lnTo>
                <a:lnTo>
                  <a:pt x="0" y="1419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75" name="Google Shape;275;p14"/>
          <p:cNvGraphicFramePr/>
          <p:nvPr/>
        </p:nvGraphicFramePr>
        <p:xfrm>
          <a:off x="2100025" y="19739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{96213DFB-626A-4A94-81D3-E244FC6F14CD}</a:tableStyleId>
              </a:tblPr>
              <a:tblGrid>
                <a:gridCol w="6212500"/>
                <a:gridCol w="327475"/>
                <a:gridCol w="8129500"/>
              </a:tblGrid>
              <a:tr h="52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ГРАММАТИЧЕСКИЕ ОШИБКИ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ПРЕДЛОЖЕНИЯ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95575">
                <a:tc>
                  <a:txBody>
                    <a:bodyPr/>
                    <a:lstStyle/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А) нарушение в построении предложения с причастным оборотом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Б) нарушение связи между подлежащим и сказуемым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В) ошибка в построении предложения с деепричастным оборотом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Г) нарушение в построении предложения с несогласованным приложением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Д) неправильное употребление падежной формы существительного с предлогом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Современная любительская астрономия — это престижное хобби, в которое многие вкладывают тысячи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долларов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По окончании сеанса на выходе из кинозала каждый посетитель обязан лично сдать 3D очки контролеру.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В повести А.С. Пушкина «Дубровском» изображены картины крепостного прошлого России.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В «Василии Тёркине» автор восхищается подвигом русского солдата, сохраняющим верность долгу и отчизне.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Благодаря обучения в медицинском институте Устименко стал работать сельским врачом.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6) Приводя примеры истинной любви, многие учащиеся обращались к «Гранатовому браслету».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7) Кто, как не сама природа, научила будущего скульптора пристальнее вглядываться в формы предметов?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8) Создавая метеорологический прогноз, учёными обрабатывается большой статистический материал.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9) Главная цель науки — доставлять людям внутреннее удовлетворение, а не приносить материальные выгоды.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a412a3f9e_1_6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281" name="Google Shape;281;g32a412a3f9e_1_61"/>
          <p:cNvSpPr txBox="1"/>
          <p:nvPr/>
        </p:nvSpPr>
        <p:spPr>
          <a:xfrm>
            <a:off x="3205163" y="228600"/>
            <a:ext cx="12310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9">
                <a:solidFill>
                  <a:srgbClr val="71CB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Выполни задание</a:t>
            </a:r>
            <a:endParaRPr/>
          </a:p>
        </p:txBody>
      </p:sp>
      <p:sp>
        <p:nvSpPr>
          <p:cNvPr id="282" name="Google Shape;282;g32a412a3f9e_1_61"/>
          <p:cNvSpPr/>
          <p:nvPr/>
        </p:nvSpPr>
        <p:spPr>
          <a:xfrm>
            <a:off x="1011079" y="554367"/>
            <a:ext cx="1918938" cy="2037482"/>
          </a:xfrm>
          <a:custGeom>
            <a:rect b="b" l="l" r="r" t="t"/>
            <a:pathLst>
              <a:path extrusionOk="0" h="2037482" w="1918938">
                <a:moveTo>
                  <a:pt x="0" y="0"/>
                </a:moveTo>
                <a:lnTo>
                  <a:pt x="1918938" y="0"/>
                </a:lnTo>
                <a:lnTo>
                  <a:pt x="1918938" y="2037482"/>
                </a:lnTo>
                <a:lnTo>
                  <a:pt x="0" y="2037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g32a412a3f9e_1_61"/>
          <p:cNvSpPr/>
          <p:nvPr/>
        </p:nvSpPr>
        <p:spPr>
          <a:xfrm>
            <a:off x="15642409" y="554384"/>
            <a:ext cx="1419548" cy="1419548"/>
          </a:xfrm>
          <a:custGeom>
            <a:rect b="b" l="l" r="r" t="t"/>
            <a:pathLst>
              <a:path extrusionOk="0" h="1419548" w="1419548">
                <a:moveTo>
                  <a:pt x="0" y="0"/>
                </a:moveTo>
                <a:lnTo>
                  <a:pt x="1419548" y="0"/>
                </a:lnTo>
                <a:lnTo>
                  <a:pt x="1419548" y="1419548"/>
                </a:lnTo>
                <a:lnTo>
                  <a:pt x="0" y="1419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84" name="Google Shape;284;g32a412a3f9e_1_61"/>
          <p:cNvGraphicFramePr/>
          <p:nvPr/>
        </p:nvGraphicFramePr>
        <p:xfrm>
          <a:off x="1934200" y="16330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{96213DFB-626A-4A94-81D3-E244FC6F14CD}</a:tableStyleId>
              </a:tblPr>
              <a:tblGrid>
                <a:gridCol w="6278025"/>
                <a:gridCol w="359475"/>
                <a:gridCol w="8215250"/>
              </a:tblGrid>
              <a:tr h="779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ГРАММАТИЧЕСКИЕ ОШИБКИ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ПРЕДЛОЖЕНИЯ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9000">
                <a:tc>
                  <a:txBody>
                    <a:bodyPr/>
                    <a:lstStyle/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А) нарушение в построении предложения с причастным оборотом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Б) неправильное употребление падежной формы существительного с предлогом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В) нарушение в построении предложения с несогласованным приложением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Г) нарушение связи между подлежащим и сказуемым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Д) ошибка в построении предложения с однородными членами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Мне захотелось узнать, как разводить и ухаживать за первоцветами в домашних условиях.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Согласно плана в качестве итоговой работы мы писали рецензию на недавно прочитанную книгу.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В марте те, кто достиг 18 лет, участвовал в выборах Президента Российской Федерации.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Орхидеи, появившись на Земле вместе с другими цветковыми растениями, начали активно развиваться 40 миллионов лет назад.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Некоторые орхидеи выработали ложные приманки, основанные на пищевых инстинктах.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6) Каждый программист закреплён за определённым компьютером, следящим за его состоянием.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7) Благодаря языку мы можем познакомиться с теми идеями, которые были высказаны задолго до нашего рождения.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8) В энциклопедии «Жизни замечательных людей» много интересных биографий.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9) В начале работы над произведением автор может по-разному рассчитывать ход событий, определять судьбы героев.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5" name="Google Shape;285;g32a412a3f9e_1_61"/>
          <p:cNvSpPr/>
          <p:nvPr/>
        </p:nvSpPr>
        <p:spPr>
          <a:xfrm>
            <a:off x="2651213" y="6769755"/>
            <a:ext cx="3295955" cy="2684705"/>
          </a:xfrm>
          <a:custGeom>
            <a:rect b="b" l="l" r="r" t="t"/>
            <a:pathLst>
              <a:path extrusionOk="0" h="2684705" w="3295955">
                <a:moveTo>
                  <a:pt x="0" y="0"/>
                </a:moveTo>
                <a:lnTo>
                  <a:pt x="3295955" y="0"/>
                </a:lnTo>
                <a:lnTo>
                  <a:pt x="3295955" y="2684705"/>
                </a:lnTo>
                <a:lnTo>
                  <a:pt x="0" y="2684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a412a3f9e_1_7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291" name="Google Shape;291;g32a412a3f9e_1_72"/>
          <p:cNvSpPr txBox="1"/>
          <p:nvPr/>
        </p:nvSpPr>
        <p:spPr>
          <a:xfrm>
            <a:off x="3205163" y="228600"/>
            <a:ext cx="12310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9">
                <a:solidFill>
                  <a:srgbClr val="71CB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Выполни задание</a:t>
            </a:r>
            <a:endParaRPr/>
          </a:p>
        </p:txBody>
      </p:sp>
      <p:sp>
        <p:nvSpPr>
          <p:cNvPr id="292" name="Google Shape;292;g32a412a3f9e_1_72"/>
          <p:cNvSpPr/>
          <p:nvPr/>
        </p:nvSpPr>
        <p:spPr>
          <a:xfrm>
            <a:off x="1011079" y="554367"/>
            <a:ext cx="1918938" cy="2037482"/>
          </a:xfrm>
          <a:custGeom>
            <a:rect b="b" l="l" r="r" t="t"/>
            <a:pathLst>
              <a:path extrusionOk="0" h="2037482" w="1918938">
                <a:moveTo>
                  <a:pt x="0" y="0"/>
                </a:moveTo>
                <a:lnTo>
                  <a:pt x="1918938" y="0"/>
                </a:lnTo>
                <a:lnTo>
                  <a:pt x="1918938" y="2037482"/>
                </a:lnTo>
                <a:lnTo>
                  <a:pt x="0" y="2037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g32a412a3f9e_1_72"/>
          <p:cNvSpPr/>
          <p:nvPr/>
        </p:nvSpPr>
        <p:spPr>
          <a:xfrm>
            <a:off x="15642409" y="554384"/>
            <a:ext cx="1419548" cy="1419548"/>
          </a:xfrm>
          <a:custGeom>
            <a:rect b="b" l="l" r="r" t="t"/>
            <a:pathLst>
              <a:path extrusionOk="0" h="1419548" w="1419548">
                <a:moveTo>
                  <a:pt x="0" y="0"/>
                </a:moveTo>
                <a:lnTo>
                  <a:pt x="1419548" y="0"/>
                </a:lnTo>
                <a:lnTo>
                  <a:pt x="1419548" y="1419548"/>
                </a:lnTo>
                <a:lnTo>
                  <a:pt x="0" y="1419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94" name="Google Shape;294;g32a412a3f9e_1_72"/>
          <p:cNvGraphicFramePr/>
          <p:nvPr/>
        </p:nvGraphicFramePr>
        <p:xfrm>
          <a:off x="1934200" y="16330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{96213DFB-626A-4A94-81D3-E244FC6F14CD}</a:tableStyleId>
              </a:tblPr>
              <a:tblGrid>
                <a:gridCol w="6278025"/>
                <a:gridCol w="359475"/>
                <a:gridCol w="8215250"/>
              </a:tblGrid>
              <a:tr h="779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ГРАММАТИЧЕСКИЕ ОШИБКИ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ПРЕДЛОЖЕНИЯ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9000">
                <a:tc>
                  <a:txBody>
                    <a:bodyPr/>
                    <a:lstStyle/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А) нарушение связи между подлежащим и сказуемым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Б) неправильное употребление падежной формы существительного с предлогом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В) ошибка в построении предложения с однородными членами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Г) нарушение в построении предложения с несогласованным приложением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Д) ошибка в построении предложения с косвенной речью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Те, кто бывал в Ялте, не мог не любоваться красотой набережной.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Многие биологические процессы, в том числе сердечно-сосудистые заболевания, протекают в ритме, который задаётся солнечным ветром.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В поэме «Руслане и Людмиле» А.С. Пушкин широко использует фольклорные мотивы.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После невкусного обеда, который принёс денщик из трактира, полковник сел писать донесение.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Не успевший подготовить ответ студент грустно сказал, что мне понадобится ещё немного времени.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6) Благодаря стараний опытного доктора больной быстро поправлялся.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7) Татьяна любила гадать и старинные предания.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8) Нынешние эскимосы в большинстве своём живут в домах европейского типа и почти не охотятся на морского зверя и оленей.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7559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9) «Самая красивая женщина мира» — так называется выставка в Дрезденской галерее, посвящённая юбилею «Сикстинской Мадонны» Рафаэля.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825" marB="43825" marR="43825" marL="438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5" name="Google Shape;295;g32a412a3f9e_1_72"/>
          <p:cNvSpPr/>
          <p:nvPr/>
        </p:nvSpPr>
        <p:spPr>
          <a:xfrm>
            <a:off x="4712375" y="6561931"/>
            <a:ext cx="1696777" cy="3079959"/>
          </a:xfrm>
          <a:custGeom>
            <a:rect b="b" l="l" r="r" t="t"/>
            <a:pathLst>
              <a:path extrusionOk="0" h="3079959" w="1696777">
                <a:moveTo>
                  <a:pt x="0" y="0"/>
                </a:moveTo>
                <a:lnTo>
                  <a:pt x="1696777" y="0"/>
                </a:lnTo>
                <a:lnTo>
                  <a:pt x="1696777" y="3079959"/>
                </a:lnTo>
                <a:lnTo>
                  <a:pt x="0" y="3079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2a412a3f9e_1_4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301" name="Google Shape;301;g32a412a3f9e_1_43"/>
          <p:cNvSpPr txBox="1"/>
          <p:nvPr/>
        </p:nvSpPr>
        <p:spPr>
          <a:xfrm>
            <a:off x="3274307" y="327373"/>
            <a:ext cx="11739375" cy="130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9">
                <a:solidFill>
                  <a:srgbClr val="71CB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Ответы</a:t>
            </a:r>
            <a:endParaRPr/>
          </a:p>
        </p:txBody>
      </p:sp>
      <p:sp>
        <p:nvSpPr>
          <p:cNvPr id="302" name="Google Shape;302;g32a412a3f9e_1_43"/>
          <p:cNvSpPr/>
          <p:nvPr/>
        </p:nvSpPr>
        <p:spPr>
          <a:xfrm>
            <a:off x="12775750" y="6929907"/>
            <a:ext cx="3391023" cy="2614170"/>
          </a:xfrm>
          <a:custGeom>
            <a:rect b="b" l="l" r="r" t="t"/>
            <a:pathLst>
              <a:path extrusionOk="0" h="2614170" w="3391023">
                <a:moveTo>
                  <a:pt x="0" y="0"/>
                </a:moveTo>
                <a:lnTo>
                  <a:pt x="3391022" y="0"/>
                </a:lnTo>
                <a:lnTo>
                  <a:pt x="3391022" y="2614170"/>
                </a:lnTo>
                <a:lnTo>
                  <a:pt x="0" y="2614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g32a412a3f9e_1_43"/>
          <p:cNvSpPr txBox="1"/>
          <p:nvPr/>
        </p:nvSpPr>
        <p:spPr>
          <a:xfrm>
            <a:off x="1804750" y="2787300"/>
            <a:ext cx="51777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SzPts val="4300"/>
              <a:buFont typeface="Comic Sans MS"/>
              <a:buAutoNum type="arabicPeriod"/>
            </a:pPr>
            <a:r>
              <a:rPr lang="en-US" sz="4300">
                <a:latin typeface="Comic Sans MS"/>
                <a:ea typeface="Comic Sans MS"/>
                <a:cs typeface="Comic Sans MS"/>
                <a:sym typeface="Comic Sans MS"/>
              </a:rPr>
              <a:t>47835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SzPts val="4300"/>
              <a:buFont typeface="Comic Sans MS"/>
              <a:buAutoNum type="arabicPeriod"/>
            </a:pPr>
            <a:r>
              <a:rPr lang="en-US" sz="4300">
                <a:latin typeface="Comic Sans MS"/>
                <a:ea typeface="Comic Sans MS"/>
                <a:cs typeface="Comic Sans MS"/>
                <a:sym typeface="Comic Sans MS"/>
              </a:rPr>
              <a:t>62831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SzPts val="4300"/>
              <a:buFont typeface="Comic Sans MS"/>
              <a:buAutoNum type="arabicPeriod"/>
            </a:pPr>
            <a:r>
              <a:rPr lang="en-US" sz="4300">
                <a:latin typeface="Comic Sans MS"/>
                <a:ea typeface="Comic Sans MS"/>
                <a:cs typeface="Comic Sans MS"/>
                <a:sym typeface="Comic Sans MS"/>
              </a:rPr>
              <a:t>16735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31" l="0" r="0" t="-3332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>
            <a:off x="3789676" y="256372"/>
            <a:ext cx="10463530" cy="2632677"/>
          </a:xfrm>
          <a:custGeom>
            <a:rect b="b" l="l" r="r" t="t"/>
            <a:pathLst>
              <a:path extrusionOk="0" h="3486989" w="11281434">
                <a:moveTo>
                  <a:pt x="0" y="0"/>
                </a:moveTo>
                <a:lnTo>
                  <a:pt x="11281435" y="0"/>
                </a:lnTo>
                <a:lnTo>
                  <a:pt x="11281435" y="3486989"/>
                </a:lnTo>
                <a:lnTo>
                  <a:pt x="0" y="348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9" name="Google Shape;99;p2"/>
          <p:cNvGrpSpPr/>
          <p:nvPr/>
        </p:nvGrpSpPr>
        <p:grpSpPr>
          <a:xfrm>
            <a:off x="1976778" y="3591098"/>
            <a:ext cx="1096667" cy="1096667"/>
            <a:chOff x="0" y="0"/>
            <a:chExt cx="1462223" cy="1462223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1" name="Google Shape;101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99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1</a:t>
              </a: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976778" y="4844169"/>
            <a:ext cx="1096667" cy="1096667"/>
            <a:chOff x="0" y="0"/>
            <a:chExt cx="1462223" cy="1462223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4" name="Google Shape;104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99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2</a:t>
              </a: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1976778" y="6097235"/>
            <a:ext cx="1096667" cy="1096667"/>
            <a:chOff x="0" y="0"/>
            <a:chExt cx="1462223" cy="1462223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7" name="Google Shape;107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99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3</a:t>
              </a: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6786" y="7441485"/>
            <a:ext cx="1096667" cy="1096667"/>
            <a:chOff x="0" y="0"/>
            <a:chExt cx="1462223" cy="1462223"/>
          </a:xfrm>
        </p:grpSpPr>
        <p:sp>
          <p:nvSpPr>
            <p:cNvPr id="109" name="Google Shape;109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0" name="Google Shape;110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99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4</a:t>
              </a:r>
              <a:endParaRPr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976786" y="8785732"/>
            <a:ext cx="1096667" cy="1096667"/>
            <a:chOff x="0" y="0"/>
            <a:chExt cx="1462223" cy="1462223"/>
          </a:xfrm>
        </p:grpSpPr>
        <p:sp>
          <p:nvSpPr>
            <p:cNvPr id="112" name="Google Shape;112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3" name="Google Shape;113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99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5</a:t>
              </a:r>
              <a:endParaRPr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10404986" y="3591110"/>
            <a:ext cx="1096667" cy="1096667"/>
            <a:chOff x="0" y="0"/>
            <a:chExt cx="1462223" cy="1462223"/>
          </a:xfrm>
        </p:grpSpPr>
        <p:sp>
          <p:nvSpPr>
            <p:cNvPr id="115" name="Google Shape;115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99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6</a:t>
              </a:r>
              <a:endParaRPr/>
            </a:p>
          </p:txBody>
        </p:sp>
      </p:grpSp>
      <p:sp>
        <p:nvSpPr>
          <p:cNvPr id="117" name="Google Shape;117;p2"/>
          <p:cNvSpPr/>
          <p:nvPr/>
        </p:nvSpPr>
        <p:spPr>
          <a:xfrm>
            <a:off x="1242254" y="1821530"/>
            <a:ext cx="1272768" cy="1521995"/>
          </a:xfrm>
          <a:custGeom>
            <a:rect b="b" l="l" r="r" t="t"/>
            <a:pathLst>
              <a:path extrusionOk="0" h="1521995" w="1272768">
                <a:moveTo>
                  <a:pt x="0" y="0"/>
                </a:moveTo>
                <a:lnTo>
                  <a:pt x="1272769" y="0"/>
                </a:lnTo>
                <a:lnTo>
                  <a:pt x="1272769" y="1521995"/>
                </a:lnTo>
                <a:lnTo>
                  <a:pt x="0" y="1521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2515024" y="413551"/>
            <a:ext cx="1274642" cy="859566"/>
          </a:xfrm>
          <a:custGeom>
            <a:rect b="b" l="l" r="r" t="t"/>
            <a:pathLst>
              <a:path extrusionOk="0" h="1173469" w="1540353">
                <a:moveTo>
                  <a:pt x="0" y="0"/>
                </a:moveTo>
                <a:lnTo>
                  <a:pt x="1540354" y="0"/>
                </a:lnTo>
                <a:lnTo>
                  <a:pt x="1540354" y="1173469"/>
                </a:lnTo>
                <a:lnTo>
                  <a:pt x="0" y="1173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15657417" y="413552"/>
            <a:ext cx="1201134" cy="1515191"/>
          </a:xfrm>
          <a:custGeom>
            <a:rect b="b" l="l" r="r" t="t"/>
            <a:pathLst>
              <a:path extrusionOk="0" h="1515191" w="1201134">
                <a:moveTo>
                  <a:pt x="0" y="0"/>
                </a:moveTo>
                <a:lnTo>
                  <a:pt x="1201133" y="0"/>
                </a:lnTo>
                <a:lnTo>
                  <a:pt x="1201133" y="1515191"/>
                </a:lnTo>
                <a:lnTo>
                  <a:pt x="0" y="1515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 txBox="1"/>
          <p:nvPr/>
        </p:nvSpPr>
        <p:spPr>
          <a:xfrm>
            <a:off x="3424000" y="3591100"/>
            <a:ext cx="556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lang="en-US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b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Ошибка в построении предложения с однородными членами.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424004" y="4844175"/>
            <a:ext cx="5563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 Нарушение связи между подлежащим и сказуемым.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3303578" y="6191500"/>
            <a:ext cx="554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lang="en-US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Неправильное построение предложения с косвенной речью.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3333699" y="8868688"/>
            <a:ext cx="574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Нарушение в построении предложения с причастным оборотом</a:t>
            </a:r>
            <a:r>
              <a:rPr b="1" lang="en-US" sz="1300">
                <a:solidFill>
                  <a:schemeClr val="folHlink"/>
                </a:solidFill>
                <a:latin typeface="inherit"/>
                <a:ea typeface="inherit"/>
                <a:cs typeface="inherit"/>
                <a:sym typeface="inherit"/>
              </a:rPr>
              <a:t>.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11783090" y="3631538"/>
            <a:ext cx="556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 Нарушение в построении предложения с несогласованным приложением.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3333698" y="7568800"/>
            <a:ext cx="574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4.Нарушение видовременной соотнесённости глагольных форм.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4055675" y="658211"/>
            <a:ext cx="10061100" cy="27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9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Что нужно знать?</a:t>
            </a:r>
            <a:endParaRPr sz="300"/>
          </a:p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799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10404986" y="4844173"/>
            <a:ext cx="1096667" cy="1096667"/>
            <a:chOff x="0" y="0"/>
            <a:chExt cx="1462223" cy="1462223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99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7</a:t>
              </a: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>
            <a:off x="10404986" y="6097260"/>
            <a:ext cx="1096667" cy="1096667"/>
            <a:chOff x="0" y="0"/>
            <a:chExt cx="1462223" cy="1462223"/>
          </a:xfrm>
        </p:grpSpPr>
        <p:sp>
          <p:nvSpPr>
            <p:cNvPr id="131" name="Google Shape;131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99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8</a:t>
              </a:r>
              <a:endParaRPr/>
            </a:p>
          </p:txBody>
        </p:sp>
      </p:grpSp>
      <p:sp>
        <p:nvSpPr>
          <p:cNvPr id="133" name="Google Shape;133;p2"/>
          <p:cNvSpPr txBox="1"/>
          <p:nvPr/>
        </p:nvSpPr>
        <p:spPr>
          <a:xfrm>
            <a:off x="11783090" y="4844163"/>
            <a:ext cx="5563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7. Неправильное употребление падежной формы существительного с предлогом.</a:t>
            </a:r>
            <a:endParaRPr b="1"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11783090" y="6122200"/>
            <a:ext cx="5563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8. Ошибка в построении сложного предложения.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35" name="Google Shape;135;p2"/>
          <p:cNvGrpSpPr/>
          <p:nvPr/>
        </p:nvGrpSpPr>
        <p:grpSpPr>
          <a:xfrm>
            <a:off x="10404986" y="8785710"/>
            <a:ext cx="1096667" cy="1096667"/>
            <a:chOff x="0" y="0"/>
            <a:chExt cx="1462223" cy="1462223"/>
          </a:xfrm>
        </p:grpSpPr>
        <p:sp>
          <p:nvSpPr>
            <p:cNvPr id="136" name="Google Shape;136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99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10</a:t>
              </a: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404986" y="7441485"/>
            <a:ext cx="1096667" cy="1096667"/>
            <a:chOff x="0" y="0"/>
            <a:chExt cx="1462223" cy="1462223"/>
          </a:xfrm>
        </p:grpSpPr>
        <p:sp>
          <p:nvSpPr>
            <p:cNvPr id="139" name="Google Shape;139;p2"/>
            <p:cNvSpPr/>
            <p:nvPr/>
          </p:nvSpPr>
          <p:spPr>
            <a:xfrm>
              <a:off x="0" y="0"/>
              <a:ext cx="1462223" cy="1462223"/>
            </a:xfrm>
            <a:custGeom>
              <a:rect b="b" l="l" r="r" t="t"/>
              <a:pathLst>
                <a:path extrusionOk="0" h="1462223" w="1462223">
                  <a:moveTo>
                    <a:pt x="0" y="0"/>
                  </a:moveTo>
                  <a:lnTo>
                    <a:pt x="1462223" y="0"/>
                  </a:lnTo>
                  <a:lnTo>
                    <a:pt x="1462223" y="1462223"/>
                  </a:lnTo>
                  <a:lnTo>
                    <a:pt x="0" y="1462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2"/>
            <p:cNvSpPr txBox="1"/>
            <p:nvPr/>
          </p:nvSpPr>
          <p:spPr>
            <a:xfrm>
              <a:off x="151951" y="318361"/>
              <a:ext cx="1158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99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9</a:t>
              </a:r>
              <a:endParaRPr/>
            </a:p>
          </p:txBody>
        </p:sp>
      </p:grpSp>
      <p:sp>
        <p:nvSpPr>
          <p:cNvPr id="141" name="Google Shape;141;p2"/>
          <p:cNvSpPr txBox="1"/>
          <p:nvPr/>
        </p:nvSpPr>
        <p:spPr>
          <a:xfrm>
            <a:off x="11783090" y="7466463"/>
            <a:ext cx="5563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9. Ошибка в построении предложения с деепричастным оборотом.</a:t>
            </a:r>
            <a:endParaRPr b="1" sz="4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11783090" y="8810750"/>
            <a:ext cx="5563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 Ошибка в употреблении имени числительного.</a:t>
            </a:r>
            <a:endParaRPr b="1" sz="4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31" l="0" r="0" t="-3332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 rot="-5400000">
            <a:off x="5035311" y="-2546294"/>
            <a:ext cx="7277809" cy="15717780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500"/>
                </a:lnTo>
                <a:lnTo>
                  <a:pt x="0" y="145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3"/>
          <p:cNvSpPr/>
          <p:nvPr/>
        </p:nvSpPr>
        <p:spPr>
          <a:xfrm rot="-335793">
            <a:off x="15038269" y="8641410"/>
            <a:ext cx="2636158" cy="629382"/>
          </a:xfrm>
          <a:custGeom>
            <a:rect b="b" l="l" r="r" t="t"/>
            <a:pathLst>
              <a:path extrusionOk="0" h="629530" w="2636776">
                <a:moveTo>
                  <a:pt x="0" y="0"/>
                </a:moveTo>
                <a:lnTo>
                  <a:pt x="2636776" y="0"/>
                </a:lnTo>
                <a:lnTo>
                  <a:pt x="2636776" y="629530"/>
                </a:lnTo>
                <a:lnTo>
                  <a:pt x="0" y="62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3"/>
          <p:cNvSpPr/>
          <p:nvPr/>
        </p:nvSpPr>
        <p:spPr>
          <a:xfrm>
            <a:off x="1028700" y="1581790"/>
            <a:ext cx="1560494" cy="1486725"/>
          </a:xfrm>
          <a:custGeom>
            <a:rect b="b" l="l" r="r" t="t"/>
            <a:pathLst>
              <a:path extrusionOk="0" h="1486725" w="1560494">
                <a:moveTo>
                  <a:pt x="0" y="0"/>
                </a:moveTo>
                <a:lnTo>
                  <a:pt x="1560494" y="0"/>
                </a:lnTo>
                <a:lnTo>
                  <a:pt x="1560494" y="1486725"/>
                </a:lnTo>
                <a:lnTo>
                  <a:pt x="0" y="1486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3"/>
          <p:cNvSpPr txBox="1"/>
          <p:nvPr/>
        </p:nvSpPr>
        <p:spPr>
          <a:xfrm>
            <a:off x="3834050" y="596600"/>
            <a:ext cx="10266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1.Ошибка в построении предложения с однородными членами.</a:t>
            </a:r>
            <a:endParaRPr sz="3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4790162" y="997344"/>
            <a:ext cx="1742946" cy="1327808"/>
          </a:xfrm>
          <a:custGeom>
            <a:rect b="b" l="l" r="r" t="t"/>
            <a:pathLst>
              <a:path extrusionOk="0" h="1327808" w="1742946">
                <a:moveTo>
                  <a:pt x="0" y="0"/>
                </a:moveTo>
                <a:lnTo>
                  <a:pt x="1742946" y="0"/>
                </a:lnTo>
                <a:lnTo>
                  <a:pt x="1742946" y="1327808"/>
                </a:lnTo>
                <a:lnTo>
                  <a:pt x="0" y="1327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3"/>
          <p:cNvSpPr/>
          <p:nvPr/>
        </p:nvSpPr>
        <p:spPr>
          <a:xfrm>
            <a:off x="1267500" y="8514377"/>
            <a:ext cx="2443889" cy="1008061"/>
          </a:xfrm>
          <a:custGeom>
            <a:rect b="b" l="l" r="r" t="t"/>
            <a:pathLst>
              <a:path extrusionOk="0" h="1701368" w="3215643">
                <a:moveTo>
                  <a:pt x="0" y="0"/>
                </a:moveTo>
                <a:lnTo>
                  <a:pt x="3215644" y="0"/>
                </a:lnTo>
                <a:lnTo>
                  <a:pt x="3215644" y="1701368"/>
                </a:lnTo>
                <a:lnTo>
                  <a:pt x="0" y="170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 rot="-824847">
            <a:off x="1141391" y="6989048"/>
            <a:ext cx="950476" cy="1062981"/>
          </a:xfrm>
          <a:custGeom>
            <a:rect b="b" l="l" r="r" t="t"/>
            <a:pathLst>
              <a:path extrusionOk="0" h="1062981" w="950476">
                <a:moveTo>
                  <a:pt x="0" y="0"/>
                </a:moveTo>
                <a:lnTo>
                  <a:pt x="950475" y="0"/>
                </a:lnTo>
                <a:lnTo>
                  <a:pt x="950475" y="1062981"/>
                </a:lnTo>
                <a:lnTo>
                  <a:pt x="0" y="1062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46308" l="-195046" r="0" t="0"/>
            </a:stretch>
          </a:blipFill>
          <a:ln>
            <a:noFill/>
          </a:ln>
        </p:spPr>
      </p:sp>
      <p:graphicFrame>
        <p:nvGraphicFramePr>
          <p:cNvPr id="155" name="Google Shape;155;p3"/>
          <p:cNvGraphicFramePr/>
          <p:nvPr/>
        </p:nvGraphicFramePr>
        <p:xfrm>
          <a:off x="3130100" y="215986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896900"/>
                <a:gridCol w="8204325"/>
              </a:tblGrid>
              <a:tr h="15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Она очень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любит и заботится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о своём четвероногом друге.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Она очень любит своего четвероногого друга и заботится о нём.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(Любит кого? Забоится о ком?)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Писатель изобразил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только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зрелые годы героя,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а и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его детство.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Писатель изобразил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только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зрелые годы героя,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но и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его детство.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Запомните двойные союзы, в которых нельзя заменять слова: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только…, но и;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как…, так и;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столько …, сколько.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Писатель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только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изобразил зрелые годы героя,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но и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его детство.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Писатель изобразил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только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зрелые годы героя,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но и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его детство.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(Первая часть двойного союза должна стоять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перед первым однородным членом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Здесь это «зрелые </a:t>
                      </a:r>
                      <a:r>
                        <a:rPr b="1"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годы</a:t>
                      </a:r>
                      <a:r>
                        <a:rPr lang="en-US" sz="1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»).</a:t>
                      </a:r>
                      <a:endParaRPr sz="1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31" l="0" r="0" t="-3332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>
            <a:off x="2021562" y="2035850"/>
            <a:ext cx="14244867" cy="7598656"/>
          </a:xfrm>
          <a:custGeom>
            <a:rect b="b" l="l" r="r" t="t"/>
            <a:pathLst>
              <a:path extrusionOk="0" h="4058027" w="13128910">
                <a:moveTo>
                  <a:pt x="0" y="0"/>
                </a:moveTo>
                <a:lnTo>
                  <a:pt x="13128910" y="0"/>
                </a:lnTo>
                <a:lnTo>
                  <a:pt x="13128910" y="4058026"/>
                </a:lnTo>
                <a:lnTo>
                  <a:pt x="0" y="4058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4"/>
          <p:cNvSpPr/>
          <p:nvPr/>
        </p:nvSpPr>
        <p:spPr>
          <a:xfrm>
            <a:off x="14582303" y="6404802"/>
            <a:ext cx="3264898" cy="3546616"/>
          </a:xfrm>
          <a:custGeom>
            <a:rect b="b" l="l" r="r" t="t"/>
            <a:pathLst>
              <a:path extrusionOk="0" h="6062591" w="5081554">
                <a:moveTo>
                  <a:pt x="0" y="0"/>
                </a:moveTo>
                <a:lnTo>
                  <a:pt x="5081554" y="0"/>
                </a:lnTo>
                <a:lnTo>
                  <a:pt x="5081554" y="6062591"/>
                </a:lnTo>
                <a:lnTo>
                  <a:pt x="0" y="6062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4"/>
          <p:cNvSpPr/>
          <p:nvPr/>
        </p:nvSpPr>
        <p:spPr>
          <a:xfrm rot="798371">
            <a:off x="839982" y="767185"/>
            <a:ext cx="2132702" cy="1585954"/>
          </a:xfrm>
          <a:custGeom>
            <a:rect b="b" l="l" r="r" t="t"/>
            <a:pathLst>
              <a:path extrusionOk="0" h="1587021" w="2134136">
                <a:moveTo>
                  <a:pt x="0" y="0"/>
                </a:moveTo>
                <a:lnTo>
                  <a:pt x="2134136" y="0"/>
                </a:lnTo>
                <a:lnTo>
                  <a:pt x="2134136" y="1587021"/>
                </a:lnTo>
                <a:lnTo>
                  <a:pt x="0" y="15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4"/>
          <p:cNvSpPr/>
          <p:nvPr/>
        </p:nvSpPr>
        <p:spPr>
          <a:xfrm rot="-967356">
            <a:off x="15413935" y="265894"/>
            <a:ext cx="2240183" cy="2378573"/>
          </a:xfrm>
          <a:custGeom>
            <a:rect b="b" l="l" r="r" t="t"/>
            <a:pathLst>
              <a:path extrusionOk="0" h="2380232" w="2241746">
                <a:moveTo>
                  <a:pt x="0" y="0"/>
                </a:moveTo>
                <a:lnTo>
                  <a:pt x="2241746" y="0"/>
                </a:lnTo>
                <a:lnTo>
                  <a:pt x="2241746" y="2380232"/>
                </a:lnTo>
                <a:lnTo>
                  <a:pt x="0" y="2380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4"/>
          <p:cNvSpPr/>
          <p:nvPr/>
        </p:nvSpPr>
        <p:spPr>
          <a:xfrm>
            <a:off x="191926" y="7172526"/>
            <a:ext cx="4380063" cy="3015922"/>
          </a:xfrm>
          <a:custGeom>
            <a:rect b="b" l="l" r="r" t="t"/>
            <a:pathLst>
              <a:path extrusionOk="0" h="4007870" w="5198888">
                <a:moveTo>
                  <a:pt x="0" y="0"/>
                </a:moveTo>
                <a:lnTo>
                  <a:pt x="5198888" y="0"/>
                </a:lnTo>
                <a:lnTo>
                  <a:pt x="5198888" y="4007871"/>
                </a:lnTo>
                <a:lnTo>
                  <a:pt x="0" y="4007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4"/>
          <p:cNvSpPr txBox="1"/>
          <p:nvPr/>
        </p:nvSpPr>
        <p:spPr>
          <a:xfrm>
            <a:off x="3743375" y="668075"/>
            <a:ext cx="102417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 Нарушение связи между подлежащим и сказуемым.</a:t>
            </a:r>
            <a:endParaRPr b="1" sz="3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449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449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167" name="Google Shape;167;p4"/>
          <p:cNvGraphicFramePr/>
          <p:nvPr/>
        </p:nvGraphicFramePr>
        <p:xfrm>
          <a:off x="3083338" y="310546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463225"/>
                <a:gridCol w="8658100"/>
              </a:tblGrid>
              <a:tr h="109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Те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кто знал Павла,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мог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не заметить, как он изменился.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Те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кто знал Павла,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 могли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не заметить, как он изменился.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Те,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кто знали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Павла, не могли не заметить, как он изменился.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Те,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кто знал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Павла, не могли не заметить, как он изменился.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При подлежащем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КТО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сказуемое всегда в ед. числе).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Молодёжь 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города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приняли 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активное участие в субботнике.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Молодёжь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города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приняла 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активное участие в субботнике.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(Слово «молодёжь» — </a:t>
                      </a:r>
                      <a:r>
                        <a:rPr b="1"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ед. числа</a:t>
                      </a:r>
                      <a:r>
                        <a:rPr lang="en-US" sz="2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хотя с лексической точки зрения это много людей).</a:t>
                      </a:r>
                      <a:endParaRPr sz="2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31" l="0" r="0" t="-3332"/>
            </a:stretch>
          </a:blipFill>
          <a:ln>
            <a:noFill/>
          </a:ln>
        </p:spPr>
      </p:sp>
      <p:sp>
        <p:nvSpPr>
          <p:cNvPr id="173" name="Google Shape;173;p5"/>
          <p:cNvSpPr/>
          <p:nvPr/>
        </p:nvSpPr>
        <p:spPr>
          <a:xfrm rot="-5400000">
            <a:off x="5080006" y="-1631229"/>
            <a:ext cx="7620742" cy="14553500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499"/>
                </a:lnTo>
                <a:lnTo>
                  <a:pt x="0" y="14553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5"/>
          <p:cNvSpPr txBox="1"/>
          <p:nvPr/>
        </p:nvSpPr>
        <p:spPr>
          <a:xfrm>
            <a:off x="3918578" y="367667"/>
            <a:ext cx="10224300" cy="24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 Неправильное построение предложения с косвенной речью.</a:t>
            </a:r>
            <a:endParaRPr b="1" sz="3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799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5" name="Google Shape;175;p5"/>
          <p:cNvSpPr/>
          <p:nvPr/>
        </p:nvSpPr>
        <p:spPr>
          <a:xfrm rot="-941013">
            <a:off x="1071842" y="785150"/>
            <a:ext cx="1658347" cy="1658347"/>
          </a:xfrm>
          <a:custGeom>
            <a:rect b="b" l="l" r="r" t="t"/>
            <a:pathLst>
              <a:path extrusionOk="0" h="1658347" w="1658347">
                <a:moveTo>
                  <a:pt x="0" y="0"/>
                </a:moveTo>
                <a:lnTo>
                  <a:pt x="1658348" y="0"/>
                </a:lnTo>
                <a:lnTo>
                  <a:pt x="1658348" y="1658347"/>
                </a:lnTo>
                <a:lnTo>
                  <a:pt x="0" y="1658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5"/>
          <p:cNvSpPr/>
          <p:nvPr/>
        </p:nvSpPr>
        <p:spPr>
          <a:xfrm>
            <a:off x="15228000" y="7290978"/>
            <a:ext cx="2534799" cy="2337789"/>
          </a:xfrm>
          <a:custGeom>
            <a:rect b="b" l="l" r="r" t="t"/>
            <a:pathLst>
              <a:path extrusionOk="0" h="3400420" w="4608725">
                <a:moveTo>
                  <a:pt x="0" y="0"/>
                </a:moveTo>
                <a:lnTo>
                  <a:pt x="4608725" y="0"/>
                </a:lnTo>
                <a:lnTo>
                  <a:pt x="4608725" y="3400420"/>
                </a:lnTo>
                <a:lnTo>
                  <a:pt x="0" y="3400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>
            <a:off x="16375285" y="270798"/>
            <a:ext cx="1588933" cy="2190259"/>
          </a:xfrm>
          <a:custGeom>
            <a:rect b="b" l="l" r="r" t="t"/>
            <a:pathLst>
              <a:path extrusionOk="0" h="2190259" w="1588933">
                <a:moveTo>
                  <a:pt x="0" y="0"/>
                </a:moveTo>
                <a:lnTo>
                  <a:pt x="1588934" y="0"/>
                </a:lnTo>
                <a:lnTo>
                  <a:pt x="1588934" y="2190259"/>
                </a:lnTo>
                <a:lnTo>
                  <a:pt x="0" y="2190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 rot="-335793">
            <a:off x="697384" y="8872141"/>
            <a:ext cx="2636158" cy="629382"/>
          </a:xfrm>
          <a:custGeom>
            <a:rect b="b" l="l" r="r" t="t"/>
            <a:pathLst>
              <a:path extrusionOk="0" h="629530" w="2636776">
                <a:moveTo>
                  <a:pt x="0" y="0"/>
                </a:moveTo>
                <a:lnTo>
                  <a:pt x="2636776" y="0"/>
                </a:lnTo>
                <a:lnTo>
                  <a:pt x="2636776" y="629530"/>
                </a:lnTo>
                <a:lnTo>
                  <a:pt x="0" y="62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79" name="Google Shape;179;p5"/>
          <p:cNvGraphicFramePr/>
          <p:nvPr/>
        </p:nvGraphicFramePr>
        <p:xfrm>
          <a:off x="3431275" y="319031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941625"/>
                <a:gridCol w="7257275"/>
              </a:tblGrid>
              <a:tr h="305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Н.А. Некрасов писал о том, что «</a:t>
                      </a:r>
                      <a:r>
                        <a:rPr b="1"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я </a:t>
                      </a: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лиру посвятил народу своему».</a:t>
                      </a:r>
                      <a:endParaRPr sz="2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Н.А. Некрасов писал о том, что </a:t>
                      </a:r>
                      <a:r>
                        <a:rPr b="1"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он </a:t>
                      </a: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«лиру посвятил народу своему»</a:t>
                      </a:r>
                      <a:endParaRPr sz="2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(В косвенной речи местоимения употребляются в </a:t>
                      </a:r>
                      <a:r>
                        <a:rPr b="1"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3-ем лице</a:t>
                      </a: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).</a:t>
                      </a:r>
                      <a:endParaRPr sz="2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185" name="Google Shape;185;p13"/>
          <p:cNvSpPr/>
          <p:nvPr/>
        </p:nvSpPr>
        <p:spPr>
          <a:xfrm rot="-5400000">
            <a:off x="5602855" y="-2899091"/>
            <a:ext cx="7296860" cy="16409071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500"/>
                </a:lnTo>
                <a:lnTo>
                  <a:pt x="0" y="145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3"/>
          <p:cNvSpPr/>
          <p:nvPr/>
        </p:nvSpPr>
        <p:spPr>
          <a:xfrm rot="761177">
            <a:off x="1904172" y="503896"/>
            <a:ext cx="2151455" cy="1700119"/>
          </a:xfrm>
          <a:custGeom>
            <a:rect b="b" l="l" r="r" t="t"/>
            <a:pathLst>
              <a:path extrusionOk="0" h="3203712" w="3634514">
                <a:moveTo>
                  <a:pt x="0" y="0"/>
                </a:moveTo>
                <a:lnTo>
                  <a:pt x="3634514" y="0"/>
                </a:lnTo>
                <a:lnTo>
                  <a:pt x="3634514" y="3203712"/>
                </a:lnTo>
                <a:lnTo>
                  <a:pt x="0" y="3203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3"/>
          <p:cNvSpPr/>
          <p:nvPr/>
        </p:nvSpPr>
        <p:spPr>
          <a:xfrm>
            <a:off x="16344478" y="1333127"/>
            <a:ext cx="1192844" cy="1292860"/>
          </a:xfrm>
          <a:custGeom>
            <a:rect b="b" l="l" r="r" t="t"/>
            <a:pathLst>
              <a:path extrusionOk="0" h="2136959" w="1787032">
                <a:moveTo>
                  <a:pt x="0" y="0"/>
                </a:moveTo>
                <a:lnTo>
                  <a:pt x="1787032" y="0"/>
                </a:lnTo>
                <a:lnTo>
                  <a:pt x="1787032" y="2136959"/>
                </a:lnTo>
                <a:lnTo>
                  <a:pt x="0" y="2136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3"/>
          <p:cNvSpPr/>
          <p:nvPr/>
        </p:nvSpPr>
        <p:spPr>
          <a:xfrm>
            <a:off x="486473" y="8472225"/>
            <a:ext cx="1540353" cy="1173469"/>
          </a:xfrm>
          <a:custGeom>
            <a:rect b="b" l="l" r="r" t="t"/>
            <a:pathLst>
              <a:path extrusionOk="0" h="1173469" w="1540353">
                <a:moveTo>
                  <a:pt x="0" y="0"/>
                </a:moveTo>
                <a:lnTo>
                  <a:pt x="1540354" y="0"/>
                </a:lnTo>
                <a:lnTo>
                  <a:pt x="1540354" y="1173469"/>
                </a:lnTo>
                <a:lnTo>
                  <a:pt x="0" y="1173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3"/>
          <p:cNvSpPr/>
          <p:nvPr/>
        </p:nvSpPr>
        <p:spPr>
          <a:xfrm>
            <a:off x="13049586" y="6368270"/>
            <a:ext cx="4487732" cy="3598345"/>
          </a:xfrm>
          <a:custGeom>
            <a:rect b="b" l="l" r="r" t="t"/>
            <a:pathLst>
              <a:path extrusionOk="0" h="3598345" w="4487732">
                <a:moveTo>
                  <a:pt x="0" y="0"/>
                </a:moveTo>
                <a:lnTo>
                  <a:pt x="4487732" y="0"/>
                </a:lnTo>
                <a:lnTo>
                  <a:pt x="4487732" y="3598345"/>
                </a:lnTo>
                <a:lnTo>
                  <a:pt x="0" y="3598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3"/>
          <p:cNvSpPr txBox="1"/>
          <p:nvPr/>
        </p:nvSpPr>
        <p:spPr>
          <a:xfrm>
            <a:off x="6581275" y="288750"/>
            <a:ext cx="73995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4.Нарушение видовременной соотнесённости глагольных форм.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91" name="Google Shape;191;p13"/>
          <p:cNvGraphicFramePr/>
          <p:nvPr/>
        </p:nvGraphicFramePr>
        <p:xfrm>
          <a:off x="4056525" y="24054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5299500"/>
                <a:gridCol w="5738975"/>
              </a:tblGrid>
              <a:tr h="253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Солнце </a:t>
                      </a:r>
                      <a:r>
                        <a:rPr b="1" lang="en-US" sz="3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осветило</a:t>
                      </a:r>
                      <a:r>
                        <a:rPr lang="en-US" sz="3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всё вокруг и </a:t>
                      </a:r>
                      <a:r>
                        <a:rPr b="1" lang="en-US" sz="3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открывает </a:t>
                      </a:r>
                      <a:r>
                        <a:rPr lang="en-US" sz="3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необыкновенную красоту.</a:t>
                      </a:r>
                      <a:endParaRPr sz="3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Солнце </a:t>
                      </a:r>
                      <a:r>
                        <a:rPr b="1"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осветило</a:t>
                      </a:r>
                      <a:r>
                        <a:rPr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всё вокруг и </a:t>
                      </a:r>
                      <a:r>
                        <a:rPr b="1"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открыло </a:t>
                      </a:r>
                      <a:r>
                        <a:rPr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необыкновенную красоту.</a:t>
                      </a:r>
                      <a:endParaRPr sz="3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marR="8590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</a:t>
                      </a:r>
                      <a:endParaRPr sz="32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(Однородные сказуемые должны стоять в одном и том же </a:t>
                      </a:r>
                      <a:r>
                        <a:rPr b="1" lang="en-US" sz="32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времени и виде</a:t>
                      </a:r>
                      <a:r>
                        <a:rPr lang="en-US" sz="11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).</a:t>
                      </a:r>
                      <a:endParaRPr sz="11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a412a3f9e_0_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197" name="Google Shape;197;g32a412a3f9e_0_4"/>
          <p:cNvSpPr/>
          <p:nvPr/>
        </p:nvSpPr>
        <p:spPr>
          <a:xfrm>
            <a:off x="2021562" y="2035850"/>
            <a:ext cx="14244867" cy="7598656"/>
          </a:xfrm>
          <a:custGeom>
            <a:rect b="b" l="l" r="r" t="t"/>
            <a:pathLst>
              <a:path extrusionOk="0" h="4058027" w="13128910">
                <a:moveTo>
                  <a:pt x="0" y="0"/>
                </a:moveTo>
                <a:lnTo>
                  <a:pt x="13128910" y="0"/>
                </a:lnTo>
                <a:lnTo>
                  <a:pt x="13128910" y="4058026"/>
                </a:lnTo>
                <a:lnTo>
                  <a:pt x="0" y="4058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g32a412a3f9e_0_4"/>
          <p:cNvSpPr/>
          <p:nvPr/>
        </p:nvSpPr>
        <p:spPr>
          <a:xfrm>
            <a:off x="14582303" y="6404802"/>
            <a:ext cx="3264898" cy="3546616"/>
          </a:xfrm>
          <a:custGeom>
            <a:rect b="b" l="l" r="r" t="t"/>
            <a:pathLst>
              <a:path extrusionOk="0" h="6062591" w="5081554">
                <a:moveTo>
                  <a:pt x="0" y="0"/>
                </a:moveTo>
                <a:lnTo>
                  <a:pt x="5081554" y="0"/>
                </a:lnTo>
                <a:lnTo>
                  <a:pt x="5081554" y="6062591"/>
                </a:lnTo>
                <a:lnTo>
                  <a:pt x="0" y="6062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g32a412a3f9e_0_4"/>
          <p:cNvSpPr/>
          <p:nvPr/>
        </p:nvSpPr>
        <p:spPr>
          <a:xfrm rot="798371">
            <a:off x="839982" y="767185"/>
            <a:ext cx="2132702" cy="1585954"/>
          </a:xfrm>
          <a:custGeom>
            <a:rect b="b" l="l" r="r" t="t"/>
            <a:pathLst>
              <a:path extrusionOk="0" h="1587021" w="2134136">
                <a:moveTo>
                  <a:pt x="0" y="0"/>
                </a:moveTo>
                <a:lnTo>
                  <a:pt x="2134136" y="0"/>
                </a:lnTo>
                <a:lnTo>
                  <a:pt x="2134136" y="1587021"/>
                </a:lnTo>
                <a:lnTo>
                  <a:pt x="0" y="15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g32a412a3f9e_0_4"/>
          <p:cNvSpPr/>
          <p:nvPr/>
        </p:nvSpPr>
        <p:spPr>
          <a:xfrm rot="-967356">
            <a:off x="15413935" y="265894"/>
            <a:ext cx="2240183" cy="2378573"/>
          </a:xfrm>
          <a:custGeom>
            <a:rect b="b" l="l" r="r" t="t"/>
            <a:pathLst>
              <a:path extrusionOk="0" h="2380232" w="2241746">
                <a:moveTo>
                  <a:pt x="0" y="0"/>
                </a:moveTo>
                <a:lnTo>
                  <a:pt x="2241746" y="0"/>
                </a:lnTo>
                <a:lnTo>
                  <a:pt x="2241746" y="2380232"/>
                </a:lnTo>
                <a:lnTo>
                  <a:pt x="0" y="2380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g32a412a3f9e_0_4"/>
          <p:cNvSpPr/>
          <p:nvPr/>
        </p:nvSpPr>
        <p:spPr>
          <a:xfrm>
            <a:off x="191926" y="7172526"/>
            <a:ext cx="4380063" cy="3015922"/>
          </a:xfrm>
          <a:custGeom>
            <a:rect b="b" l="l" r="r" t="t"/>
            <a:pathLst>
              <a:path extrusionOk="0" h="4007870" w="5198888">
                <a:moveTo>
                  <a:pt x="0" y="0"/>
                </a:moveTo>
                <a:lnTo>
                  <a:pt x="5198888" y="0"/>
                </a:lnTo>
                <a:lnTo>
                  <a:pt x="5198888" y="4007871"/>
                </a:lnTo>
                <a:lnTo>
                  <a:pt x="0" y="4007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g32a412a3f9e_0_4"/>
          <p:cNvSpPr txBox="1"/>
          <p:nvPr/>
        </p:nvSpPr>
        <p:spPr>
          <a:xfrm>
            <a:off x="3743375" y="668075"/>
            <a:ext cx="1024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Нарушение в построении предложения с причастным оборотом.</a:t>
            </a:r>
            <a:endParaRPr b="1" i="0" sz="9149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03" name="Google Shape;203;g32a412a3f9e_0_4"/>
          <p:cNvGraphicFramePr/>
          <p:nvPr/>
        </p:nvGraphicFramePr>
        <p:xfrm>
          <a:off x="3922300" y="299356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898675"/>
                <a:gridCol w="7500725"/>
              </a:tblGrid>
              <a:tr h="169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Ирина не могла подобрать слов, передававш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ие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всю глубину её чувства.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Ирина не могла подобрать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слов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передававш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их 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всю глубину её чувства.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(Слов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каких?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передававш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ИХ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).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0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Ирина не могла подобрать передававших 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слов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всю глубину её чувства.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Ирина не могла подобрать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слов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передававших всю глубину её чувства.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(Определяемое слово должно стоять </a:t>
                      </a:r>
                      <a:r>
                        <a:rPr b="1"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ДО или ПОСЛЕ</a:t>
                      </a:r>
                      <a:r>
                        <a:rPr lang="en-US" sz="24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причастного оборота, а не в середине оборота).</a:t>
                      </a:r>
                      <a:endParaRPr sz="24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a412a3f9e_0_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209" name="Google Shape;209;g32a412a3f9e_0_17"/>
          <p:cNvSpPr/>
          <p:nvPr/>
        </p:nvSpPr>
        <p:spPr>
          <a:xfrm rot="-5400000">
            <a:off x="5178200" y="-2403405"/>
            <a:ext cx="6992031" cy="15717780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500"/>
                </a:lnTo>
                <a:lnTo>
                  <a:pt x="0" y="145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g32a412a3f9e_0_17"/>
          <p:cNvSpPr/>
          <p:nvPr/>
        </p:nvSpPr>
        <p:spPr>
          <a:xfrm rot="-335793">
            <a:off x="15038269" y="8641410"/>
            <a:ext cx="2636158" cy="629382"/>
          </a:xfrm>
          <a:custGeom>
            <a:rect b="b" l="l" r="r" t="t"/>
            <a:pathLst>
              <a:path extrusionOk="0" h="629530" w="2636776">
                <a:moveTo>
                  <a:pt x="0" y="0"/>
                </a:moveTo>
                <a:lnTo>
                  <a:pt x="2636776" y="0"/>
                </a:lnTo>
                <a:lnTo>
                  <a:pt x="2636776" y="629530"/>
                </a:lnTo>
                <a:lnTo>
                  <a:pt x="0" y="62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g32a412a3f9e_0_17"/>
          <p:cNvSpPr/>
          <p:nvPr/>
        </p:nvSpPr>
        <p:spPr>
          <a:xfrm>
            <a:off x="1028700" y="1581790"/>
            <a:ext cx="1560494" cy="1486725"/>
          </a:xfrm>
          <a:custGeom>
            <a:rect b="b" l="l" r="r" t="t"/>
            <a:pathLst>
              <a:path extrusionOk="0" h="1486725" w="1560494">
                <a:moveTo>
                  <a:pt x="0" y="0"/>
                </a:moveTo>
                <a:lnTo>
                  <a:pt x="1560494" y="0"/>
                </a:lnTo>
                <a:lnTo>
                  <a:pt x="1560494" y="1486725"/>
                </a:lnTo>
                <a:lnTo>
                  <a:pt x="0" y="1486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g32a412a3f9e_0_17"/>
          <p:cNvSpPr txBox="1"/>
          <p:nvPr/>
        </p:nvSpPr>
        <p:spPr>
          <a:xfrm>
            <a:off x="3834050" y="458300"/>
            <a:ext cx="10266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en-US" sz="4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b="1"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Нарушение в построении предложения с несогласованным приложением.</a:t>
            </a:r>
            <a:endParaRPr b="1" sz="4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g32a412a3f9e_0_17"/>
          <p:cNvSpPr/>
          <p:nvPr/>
        </p:nvSpPr>
        <p:spPr>
          <a:xfrm>
            <a:off x="14790162" y="997344"/>
            <a:ext cx="1742946" cy="1327808"/>
          </a:xfrm>
          <a:custGeom>
            <a:rect b="b" l="l" r="r" t="t"/>
            <a:pathLst>
              <a:path extrusionOk="0" h="1327808" w="1742946">
                <a:moveTo>
                  <a:pt x="0" y="0"/>
                </a:moveTo>
                <a:lnTo>
                  <a:pt x="1742946" y="0"/>
                </a:lnTo>
                <a:lnTo>
                  <a:pt x="1742946" y="1327808"/>
                </a:lnTo>
                <a:lnTo>
                  <a:pt x="0" y="1327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g32a412a3f9e_0_17"/>
          <p:cNvSpPr/>
          <p:nvPr/>
        </p:nvSpPr>
        <p:spPr>
          <a:xfrm>
            <a:off x="1267500" y="8514377"/>
            <a:ext cx="2443889" cy="1008061"/>
          </a:xfrm>
          <a:custGeom>
            <a:rect b="b" l="l" r="r" t="t"/>
            <a:pathLst>
              <a:path extrusionOk="0" h="1701368" w="3215643">
                <a:moveTo>
                  <a:pt x="0" y="0"/>
                </a:moveTo>
                <a:lnTo>
                  <a:pt x="3215644" y="0"/>
                </a:lnTo>
                <a:lnTo>
                  <a:pt x="3215644" y="1701368"/>
                </a:lnTo>
                <a:lnTo>
                  <a:pt x="0" y="170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g32a412a3f9e_0_17"/>
          <p:cNvSpPr/>
          <p:nvPr/>
        </p:nvSpPr>
        <p:spPr>
          <a:xfrm rot="-823435">
            <a:off x="1141347" y="6989151"/>
            <a:ext cx="951503" cy="1064130"/>
          </a:xfrm>
          <a:custGeom>
            <a:rect b="b" l="l" r="r" t="t"/>
            <a:pathLst>
              <a:path extrusionOk="0" h="1062981" w="950476">
                <a:moveTo>
                  <a:pt x="0" y="0"/>
                </a:moveTo>
                <a:lnTo>
                  <a:pt x="950475" y="0"/>
                </a:lnTo>
                <a:lnTo>
                  <a:pt x="950475" y="1062981"/>
                </a:lnTo>
                <a:lnTo>
                  <a:pt x="0" y="1062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46308" l="-195046" r="0" t="0"/>
            </a:stretch>
          </a:blipFill>
          <a:ln>
            <a:noFill/>
          </a:ln>
        </p:spPr>
      </p:sp>
      <p:graphicFrame>
        <p:nvGraphicFramePr>
          <p:cNvPr id="216" name="Google Shape;216;g32a412a3f9e_0_17"/>
          <p:cNvGraphicFramePr/>
          <p:nvPr/>
        </p:nvGraphicFramePr>
        <p:xfrm>
          <a:off x="2852738" y="30685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4878350"/>
                <a:gridCol w="7704175"/>
              </a:tblGrid>
              <a:tr h="351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В романе «Войне и мире»</a:t>
                      </a: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автор изобразил большой исторический период в жизни России.</a:t>
                      </a:r>
                      <a:endParaRPr sz="2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В романе «Война и мир»</a:t>
                      </a: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автор изобразил большой исторический период в жизни России.</a:t>
                      </a:r>
                      <a:endParaRPr sz="2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(Если есть нариц. сущ, то название употребляется в </a:t>
                      </a:r>
                      <a:r>
                        <a:rPr b="1"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им, падеже</a:t>
                      </a:r>
                      <a:r>
                        <a:rPr lang="en-US" sz="29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).</a:t>
                      </a:r>
                      <a:endParaRPr sz="29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a412a3f9e_0_3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29" l="0" r="0" t="-3329"/>
            </a:stretch>
          </a:blipFill>
          <a:ln>
            <a:noFill/>
          </a:ln>
        </p:spPr>
      </p:sp>
      <p:sp>
        <p:nvSpPr>
          <p:cNvPr id="222" name="Google Shape;222;g32a412a3f9e_0_31"/>
          <p:cNvSpPr/>
          <p:nvPr/>
        </p:nvSpPr>
        <p:spPr>
          <a:xfrm rot="-5400000">
            <a:off x="5602855" y="-2899091"/>
            <a:ext cx="7296860" cy="16409071"/>
          </a:xfrm>
          <a:custGeom>
            <a:rect b="b" l="l" r="r" t="t"/>
            <a:pathLst>
              <a:path extrusionOk="0" h="14553500" w="7620742">
                <a:moveTo>
                  <a:pt x="0" y="0"/>
                </a:moveTo>
                <a:lnTo>
                  <a:pt x="7620742" y="0"/>
                </a:lnTo>
                <a:lnTo>
                  <a:pt x="7620742" y="14553500"/>
                </a:lnTo>
                <a:lnTo>
                  <a:pt x="0" y="145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g32a412a3f9e_0_31"/>
          <p:cNvSpPr/>
          <p:nvPr/>
        </p:nvSpPr>
        <p:spPr>
          <a:xfrm rot="761177">
            <a:off x="1904172" y="503896"/>
            <a:ext cx="2151455" cy="1700119"/>
          </a:xfrm>
          <a:custGeom>
            <a:rect b="b" l="l" r="r" t="t"/>
            <a:pathLst>
              <a:path extrusionOk="0" h="3203712" w="3634514">
                <a:moveTo>
                  <a:pt x="0" y="0"/>
                </a:moveTo>
                <a:lnTo>
                  <a:pt x="3634514" y="0"/>
                </a:lnTo>
                <a:lnTo>
                  <a:pt x="3634514" y="3203712"/>
                </a:lnTo>
                <a:lnTo>
                  <a:pt x="0" y="3203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g32a412a3f9e_0_31"/>
          <p:cNvSpPr/>
          <p:nvPr/>
        </p:nvSpPr>
        <p:spPr>
          <a:xfrm>
            <a:off x="16344478" y="1333127"/>
            <a:ext cx="1192844" cy="1292860"/>
          </a:xfrm>
          <a:custGeom>
            <a:rect b="b" l="l" r="r" t="t"/>
            <a:pathLst>
              <a:path extrusionOk="0" h="2136959" w="1787032">
                <a:moveTo>
                  <a:pt x="0" y="0"/>
                </a:moveTo>
                <a:lnTo>
                  <a:pt x="1787032" y="0"/>
                </a:lnTo>
                <a:lnTo>
                  <a:pt x="1787032" y="2136959"/>
                </a:lnTo>
                <a:lnTo>
                  <a:pt x="0" y="2136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g32a412a3f9e_0_31"/>
          <p:cNvSpPr/>
          <p:nvPr/>
        </p:nvSpPr>
        <p:spPr>
          <a:xfrm>
            <a:off x="486473" y="8472225"/>
            <a:ext cx="1540353" cy="1173469"/>
          </a:xfrm>
          <a:custGeom>
            <a:rect b="b" l="l" r="r" t="t"/>
            <a:pathLst>
              <a:path extrusionOk="0" h="1173469" w="1540353">
                <a:moveTo>
                  <a:pt x="0" y="0"/>
                </a:moveTo>
                <a:lnTo>
                  <a:pt x="1540354" y="0"/>
                </a:lnTo>
                <a:lnTo>
                  <a:pt x="1540354" y="1173469"/>
                </a:lnTo>
                <a:lnTo>
                  <a:pt x="0" y="1173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g32a412a3f9e_0_31"/>
          <p:cNvSpPr/>
          <p:nvPr/>
        </p:nvSpPr>
        <p:spPr>
          <a:xfrm>
            <a:off x="14662475" y="7748325"/>
            <a:ext cx="2995561" cy="2617796"/>
          </a:xfrm>
          <a:custGeom>
            <a:rect b="b" l="l" r="r" t="t"/>
            <a:pathLst>
              <a:path extrusionOk="0" h="3598345" w="4487732">
                <a:moveTo>
                  <a:pt x="0" y="0"/>
                </a:moveTo>
                <a:lnTo>
                  <a:pt x="4487732" y="0"/>
                </a:lnTo>
                <a:lnTo>
                  <a:pt x="4487732" y="3598345"/>
                </a:lnTo>
                <a:lnTo>
                  <a:pt x="0" y="3598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g32a412a3f9e_0_31"/>
          <p:cNvSpPr txBox="1"/>
          <p:nvPr/>
        </p:nvSpPr>
        <p:spPr>
          <a:xfrm>
            <a:off x="5130513" y="389025"/>
            <a:ext cx="86025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7. Неправильное употребление падежной формы существительного с предлогом.</a:t>
            </a:r>
            <a:endParaRPr b="1" sz="4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28" name="Google Shape;228;g32a412a3f9e_0_31"/>
          <p:cNvGraphicFramePr/>
          <p:nvPr/>
        </p:nvGraphicFramePr>
        <p:xfrm>
          <a:off x="3278700" y="29611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{53E5DF51-EBFC-46FB-BA1A-640F28AE4E61}</a:tableStyleId>
              </a:tblPr>
              <a:tblGrid>
                <a:gridCol w="3412900"/>
                <a:gridCol w="8532275"/>
              </a:tblGrid>
              <a:tr h="2648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Вопреки ожидания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туристы добрались до пункта назначения глубокой ночью.</a:t>
                      </a:r>
                      <a:endParaRPr sz="25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Вопреки ожиданию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, туристы добрались до пункта назначения глубокой ночью.</a:t>
                      </a:r>
                      <a:endParaRPr sz="25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(Предлоги </a:t>
                      </a:r>
                      <a:r>
                        <a:rPr b="1" lang="en-US" sz="2550">
                          <a:solidFill>
                            <a:srgbClr val="111111"/>
                          </a:solidFill>
                          <a:highlight>
                            <a:srgbClr val="F1C232"/>
                          </a:highlight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благодаря, согласно, вопреки 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употребляются со словами в </a:t>
                      </a:r>
                      <a:r>
                        <a:rPr b="1"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дат. падеже- чему?)</a:t>
                      </a:r>
                      <a:endParaRPr sz="25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По приезду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в город, он сначала поселился в местной гостинице.</a:t>
                      </a:r>
                      <a:endParaRPr sz="25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По приезде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в город, он сначала поселился в местной гостинице.</a:t>
                      </a:r>
                      <a:endParaRPr sz="25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(При предлоге </a:t>
                      </a:r>
                      <a:r>
                        <a:rPr b="1" lang="en-US" sz="2550">
                          <a:solidFill>
                            <a:srgbClr val="111111"/>
                          </a:solidFill>
                          <a:highlight>
                            <a:srgbClr val="C27BA0"/>
                          </a:highlight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ПО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 слова ставятся в </a:t>
                      </a:r>
                      <a:r>
                        <a:rPr b="1"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предложном падеже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: о чём? О </a:t>
                      </a:r>
                      <a:r>
                        <a:rPr b="1"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приезде</a:t>
                      </a:r>
                      <a:r>
                        <a:rPr lang="en-US" sz="2550">
                          <a:solidFill>
                            <a:srgbClr val="111111"/>
                          </a:solidFill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).</a:t>
                      </a:r>
                      <a:endParaRPr sz="2550">
                        <a:solidFill>
                          <a:srgbClr val="111111"/>
                        </a:solidFill>
                        <a:latin typeface="inherit"/>
                        <a:ea typeface="inherit"/>
                        <a:cs typeface="inherit"/>
                        <a:sym typeface="inherit"/>
                      </a:endParaRPr>
                    </a:p>
                  </a:txBody>
                  <a:tcPr marT="30475" marB="30475" marR="152400" marL="152400" anchor="b">
                    <a:lnL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656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