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sldIdLst>
    <p:sldId id="256" r:id="rId2"/>
    <p:sldId id="257" r:id="rId3"/>
    <p:sldId id="258" r:id="rId4"/>
    <p:sldId id="260" r:id="rId5"/>
    <p:sldId id="261" r:id="rId6"/>
    <p:sldId id="262" r:id="rId7"/>
    <p:sldId id="263" r:id="rId8"/>
    <p:sldId id="264" r:id="rId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B9760E99-2EA9-445C-A579-C9BD952A735A}">
          <p14:sldIdLst>
            <p14:sldId id="256"/>
            <p14:sldId id="257"/>
            <p14:sldId id="258"/>
            <p14:sldId id="260"/>
            <p14:sldId id="261"/>
            <p14:sldId id="262"/>
            <p14:sldId id="263"/>
            <p14:sldId id="264"/>
          </p14:sldIdLst>
        </p14:section>
        <p14:section name="Раздел без заголовка" id="{DE4CA436-409D-4699-9FE2-6EF82FF5D8FC}">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1" d="100"/>
          <a:sy n="91" d="100"/>
        </p:scale>
        <p:origin x="96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AB97F1-55E4-48DB-A731-5A13F3BB5536}" type="datetimeFigureOut">
              <a:rPr lang="ru-RU" smtClean="0"/>
              <a:t>14.09.2024</a:t>
            </a:fld>
            <a:endParaRPr lang="ru-RU"/>
          </a:p>
        </p:txBody>
      </p:sp>
      <p:sp>
        <p:nvSpPr>
          <p:cNvPr id="4" name="Образ слайда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8BF4AF-B27D-40AF-AB3F-DFA258040563}" type="slidenum">
              <a:rPr lang="ru-RU" smtClean="0"/>
              <a:t>‹#›</a:t>
            </a:fld>
            <a:endParaRPr lang="ru-RU"/>
          </a:p>
        </p:txBody>
      </p:sp>
    </p:spTree>
    <p:extLst>
      <p:ext uri="{BB962C8B-B14F-4D97-AF65-F5344CB8AC3E}">
        <p14:creationId xmlns:p14="http://schemas.microsoft.com/office/powerpoint/2010/main" val="86389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A8BF4AF-B27D-40AF-AB3F-DFA258040563}" type="slidenum">
              <a:rPr lang="ru-RU" smtClean="0"/>
              <a:t>3</a:t>
            </a:fld>
            <a:endParaRPr lang="ru-RU"/>
          </a:p>
        </p:txBody>
      </p:sp>
    </p:spTree>
    <p:extLst>
      <p:ext uri="{BB962C8B-B14F-4D97-AF65-F5344CB8AC3E}">
        <p14:creationId xmlns:p14="http://schemas.microsoft.com/office/powerpoint/2010/main" val="1956226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ru-RU"/>
              <a:t>Образец заголовка</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F717E87-5AE7-4C7E-97F4-9F3AED95C385}" type="datetimeFigureOut">
              <a:rPr lang="ru-RU" smtClean="0"/>
              <a:t>14.09.2024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1173697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F717E87-5AE7-4C7E-97F4-9F3AED95C385}" type="datetimeFigureOut">
              <a:rPr lang="ru-RU" smtClean="0"/>
              <a:t>14.09.2024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2902024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F717E87-5AE7-4C7E-97F4-9F3AED95C385}" type="datetimeFigureOut">
              <a:rPr lang="ru-RU" smtClean="0"/>
              <a:t>14.09.2024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3249849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F717E87-5AE7-4C7E-97F4-9F3AED95C385}" type="datetimeFigureOut">
              <a:rPr lang="ru-RU" smtClean="0"/>
              <a:t>14.09.2024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621170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ru-RU"/>
              <a:t>Образец заголовка</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F717E87-5AE7-4C7E-97F4-9F3AED95C385}" type="datetimeFigureOut">
              <a:rPr lang="ru-RU" smtClean="0"/>
              <a:t>14.09.2024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3551500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F717E87-5AE7-4C7E-97F4-9F3AED95C385}" type="datetimeFigureOut">
              <a:rPr lang="ru-RU" smtClean="0"/>
              <a:t>14.09.2024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2508034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472381" y="3618442"/>
            <a:ext cx="2901255" cy="532218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3471863" y="3618442"/>
            <a:ext cx="2915543" cy="532218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F717E87-5AE7-4C7E-97F4-9F3AED95C385}" type="datetimeFigureOut">
              <a:rPr lang="ru-RU" smtClean="0"/>
              <a:t>14.09.2024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4285748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F717E87-5AE7-4C7E-97F4-9F3AED95C385}" type="datetimeFigureOut">
              <a:rPr lang="ru-RU" smtClean="0"/>
              <a:t>14.09.2024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3965864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17E87-5AE7-4C7E-97F4-9F3AED95C385}" type="datetimeFigureOut">
              <a:rPr lang="ru-RU" smtClean="0"/>
              <a:t>14.09.2024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1288626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ru-RU"/>
              <a:t>Образец заголовка</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BF717E87-5AE7-4C7E-97F4-9F3AED95C385}" type="datetimeFigureOut">
              <a:rPr lang="ru-RU" smtClean="0"/>
              <a:t>14.09.2024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1409476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BF717E87-5AE7-4C7E-97F4-9F3AED95C385}" type="datetimeFigureOut">
              <a:rPr lang="ru-RU" smtClean="0"/>
              <a:t>14.09.2024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43263B8-F6F3-4BD3-BBD2-BBBEAD194111}" type="slidenum">
              <a:rPr lang="ru-RU" smtClean="0"/>
              <a:t>‹#›</a:t>
            </a:fld>
            <a:endParaRPr lang="ru-RU"/>
          </a:p>
        </p:txBody>
      </p:sp>
    </p:spTree>
    <p:extLst>
      <p:ext uri="{BB962C8B-B14F-4D97-AF65-F5344CB8AC3E}">
        <p14:creationId xmlns:p14="http://schemas.microsoft.com/office/powerpoint/2010/main" val="2526089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F717E87-5AE7-4C7E-97F4-9F3AED95C385}" type="datetimeFigureOut">
              <a:rPr lang="ru-RU" smtClean="0"/>
              <a:t>14.09.2024</a:t>
            </a:fld>
            <a:endParaRPr lang="ru-RU"/>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43263B8-F6F3-4BD3-BBD2-BBBEAD194111}" type="slidenum">
              <a:rPr lang="ru-RU" smtClean="0"/>
              <a:t>‹#›</a:t>
            </a:fld>
            <a:endParaRPr lang="ru-RU"/>
          </a:p>
        </p:txBody>
      </p:sp>
    </p:spTree>
    <p:extLst>
      <p:ext uri="{BB962C8B-B14F-4D97-AF65-F5344CB8AC3E}">
        <p14:creationId xmlns:p14="http://schemas.microsoft.com/office/powerpoint/2010/main" val="29810965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противолежащие углы 3">
            <a:extLst>
              <a:ext uri="{FF2B5EF4-FFF2-40B4-BE49-F238E27FC236}">
                <a16:creationId xmlns:a16="http://schemas.microsoft.com/office/drawing/2014/main" id="{A37A954F-BA1B-42FC-8492-D07032835286}"/>
              </a:ext>
            </a:extLst>
          </p:cNvPr>
          <p:cNvSpPr/>
          <p:nvPr/>
        </p:nvSpPr>
        <p:spPr>
          <a:xfrm>
            <a:off x="471488" y="345988"/>
            <a:ext cx="5915024" cy="721317"/>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2400" b="1" i="1" dirty="0">
                <a:latin typeface="Times New Roman" panose="02020603050405020304" pitchFamily="18" charset="0"/>
                <a:cs typeface="Times New Roman" panose="02020603050405020304" pitchFamily="18" charset="0"/>
              </a:rPr>
              <a:t>Подготовка к заданию 17 ЕГЭ.</a:t>
            </a:r>
          </a:p>
          <a:p>
            <a:pPr algn="ctr"/>
            <a:r>
              <a:rPr lang="ru-RU" sz="2400" b="1" i="1" dirty="0">
                <a:latin typeface="Times New Roman" panose="02020603050405020304" pitchFamily="18" charset="0"/>
                <a:cs typeface="Times New Roman" panose="02020603050405020304" pitchFamily="18" charset="0"/>
              </a:rPr>
              <a:t>Обособленные члены предложения</a:t>
            </a:r>
          </a:p>
        </p:txBody>
      </p:sp>
      <p:sp>
        <p:nvSpPr>
          <p:cNvPr id="5" name="Стрелка: вправо 4">
            <a:extLst>
              <a:ext uri="{FF2B5EF4-FFF2-40B4-BE49-F238E27FC236}">
                <a16:creationId xmlns:a16="http://schemas.microsoft.com/office/drawing/2014/main" id="{021C8627-8004-4D13-91DF-8C8770ED676B}"/>
              </a:ext>
            </a:extLst>
          </p:cNvPr>
          <p:cNvSpPr/>
          <p:nvPr/>
        </p:nvSpPr>
        <p:spPr>
          <a:xfrm>
            <a:off x="471487" y="1164661"/>
            <a:ext cx="4117291" cy="526521"/>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ru-RU" sz="2400" b="1" i="1" dirty="0">
                <a:latin typeface="Times New Roman" panose="02020603050405020304" pitchFamily="18" charset="0"/>
                <a:cs typeface="Times New Roman" panose="02020603050405020304" pitchFamily="18" charset="0"/>
              </a:rPr>
              <a:t>Обособленные определения</a:t>
            </a:r>
          </a:p>
        </p:txBody>
      </p:sp>
      <p:graphicFrame>
        <p:nvGraphicFramePr>
          <p:cNvPr id="6" name="Таблица 5">
            <a:extLst>
              <a:ext uri="{FF2B5EF4-FFF2-40B4-BE49-F238E27FC236}">
                <a16:creationId xmlns:a16="http://schemas.microsoft.com/office/drawing/2014/main" id="{CD3B03F6-556A-4361-BBA7-314B7F1098B5}"/>
              </a:ext>
            </a:extLst>
          </p:cNvPr>
          <p:cNvGraphicFramePr>
            <a:graphicFrameLocks noGrp="1"/>
          </p:cNvGraphicFramePr>
          <p:nvPr>
            <p:extLst>
              <p:ext uri="{D42A27DB-BD31-4B8C-83A1-F6EECF244321}">
                <p14:modId xmlns:p14="http://schemas.microsoft.com/office/powerpoint/2010/main" val="3717751931"/>
              </p:ext>
            </p:extLst>
          </p:nvPr>
        </p:nvGraphicFramePr>
        <p:xfrm>
          <a:off x="471487" y="1721780"/>
          <a:ext cx="5915024" cy="1985608"/>
        </p:xfrm>
        <a:graphic>
          <a:graphicData uri="http://schemas.openxmlformats.org/drawingml/2006/table">
            <a:tbl>
              <a:tblPr firstRow="1" firstCol="1" bandRow="1">
                <a:tableStyleId>{ED083AE6-46FA-4A59-8FB0-9F97EB10719F}</a:tableStyleId>
              </a:tblPr>
              <a:tblGrid>
                <a:gridCol w="1971486">
                  <a:extLst>
                    <a:ext uri="{9D8B030D-6E8A-4147-A177-3AD203B41FA5}">
                      <a16:colId xmlns:a16="http://schemas.microsoft.com/office/drawing/2014/main" val="2887648441"/>
                    </a:ext>
                  </a:extLst>
                </a:gridCol>
                <a:gridCol w="1971486">
                  <a:extLst>
                    <a:ext uri="{9D8B030D-6E8A-4147-A177-3AD203B41FA5}">
                      <a16:colId xmlns:a16="http://schemas.microsoft.com/office/drawing/2014/main" val="18180905"/>
                    </a:ext>
                  </a:extLst>
                </a:gridCol>
                <a:gridCol w="1972052">
                  <a:extLst>
                    <a:ext uri="{9D8B030D-6E8A-4147-A177-3AD203B41FA5}">
                      <a16:colId xmlns:a16="http://schemas.microsoft.com/office/drawing/2014/main" val="217708681"/>
                    </a:ext>
                  </a:extLst>
                </a:gridCol>
              </a:tblGrid>
              <a:tr h="817187">
                <a:tc>
                  <a:txBody>
                    <a:bodyPr/>
                    <a:lstStyle/>
                    <a:p>
                      <a:pPr algn="ctr">
                        <a:lnSpc>
                          <a:spcPct val="107000"/>
                        </a:lnSpc>
                        <a:spcAft>
                          <a:spcPts val="800"/>
                        </a:spcAft>
                        <a:tabLst>
                          <a:tab pos="4977765" algn="l"/>
                        </a:tabLst>
                      </a:pPr>
                      <a:r>
                        <a:rPr lang="ru-RU" sz="1400" i="1" dirty="0">
                          <a:solidFill>
                            <a:schemeClr val="accent2">
                              <a:lumMod val="50000"/>
                            </a:schemeClr>
                          </a:solidFill>
                          <a:effectLst/>
                          <a:latin typeface="Times New Roman" panose="02020603050405020304" pitchFamily="18" charset="0"/>
                          <a:cs typeface="Times New Roman" panose="02020603050405020304" pitchFamily="18" charset="0"/>
                        </a:rPr>
                        <a:t>Одиночные определения (прилагательные и причастия)</a:t>
                      </a:r>
                      <a:endParaRPr lang="ru-RU" sz="14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nSpc>
                          <a:spcPct val="107000"/>
                        </a:lnSpc>
                        <a:spcAft>
                          <a:spcPts val="800"/>
                        </a:spcAft>
                        <a:tabLst>
                          <a:tab pos="4977765" algn="l"/>
                        </a:tabLst>
                      </a:pP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7000"/>
                        </a:lnSpc>
                        <a:spcAft>
                          <a:spcPts val="800"/>
                        </a:spcAft>
                        <a:tabLst>
                          <a:tab pos="4977765" algn="l"/>
                        </a:tabLst>
                      </a:pPr>
                      <a:r>
                        <a:rPr lang="ru-RU" sz="1400" i="1" dirty="0">
                          <a:solidFill>
                            <a:schemeClr val="accent2">
                              <a:lumMod val="50000"/>
                            </a:schemeClr>
                          </a:solidFill>
                          <a:effectLst/>
                          <a:latin typeface="Times New Roman" panose="02020603050405020304" pitchFamily="18" charset="0"/>
                          <a:cs typeface="Times New Roman" panose="02020603050405020304" pitchFamily="18" charset="0"/>
                        </a:rPr>
                        <a:t> </a:t>
                      </a:r>
                    </a:p>
                    <a:p>
                      <a:pPr algn="ctr">
                        <a:lnSpc>
                          <a:spcPct val="107000"/>
                        </a:lnSpc>
                        <a:spcAft>
                          <a:spcPts val="800"/>
                        </a:spcAft>
                        <a:tabLst>
                          <a:tab pos="4977765" algn="l"/>
                        </a:tabLst>
                      </a:pPr>
                      <a:r>
                        <a:rPr lang="ru-RU" sz="1400" i="1" dirty="0">
                          <a:solidFill>
                            <a:schemeClr val="accent2">
                              <a:lumMod val="50000"/>
                            </a:schemeClr>
                          </a:solidFill>
                          <a:effectLst/>
                          <a:latin typeface="Times New Roman" panose="02020603050405020304" pitchFamily="18" charset="0"/>
                          <a:cs typeface="Times New Roman" panose="02020603050405020304" pitchFamily="18" charset="0"/>
                        </a:rPr>
                        <a:t>Однородные определения</a:t>
                      </a:r>
                      <a:endParaRPr lang="ru-RU" sz="14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extLst>
                  <a:ext uri="{0D108BD9-81ED-4DB2-BD59-A6C34878D82A}">
                    <a16:rowId xmlns:a16="http://schemas.microsoft.com/office/drawing/2014/main" val="227088041"/>
                  </a:ext>
                </a:extLst>
              </a:tr>
              <a:tr h="396730">
                <a:tc>
                  <a:txBody>
                    <a:bodyPr/>
                    <a:lstStyle/>
                    <a:p>
                      <a:pPr>
                        <a:lnSpc>
                          <a:spcPct val="107000"/>
                        </a:lnSpc>
                        <a:spcAft>
                          <a:spcPts val="800"/>
                        </a:spcAft>
                        <a:tabLst>
                          <a:tab pos="4977765" algn="l"/>
                        </a:tabLst>
                      </a:pP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0000"/>
                        </a:lnSpc>
                        <a:spcAft>
                          <a:spcPts val="800"/>
                        </a:spcAft>
                        <a:tabLst>
                          <a:tab pos="4977765" algn="l"/>
                        </a:tabLst>
                      </a:pPr>
                      <a:r>
                        <a:rPr lang="ru-RU" sz="1600" b="1" dirty="0">
                          <a:solidFill>
                            <a:schemeClr val="accent2">
                              <a:lumMod val="50000"/>
                            </a:schemeClr>
                          </a:solidFill>
                          <a:effectLst/>
                          <a:latin typeface="Times New Roman" panose="02020603050405020304" pitchFamily="18" charset="0"/>
                          <a:cs typeface="Times New Roman" panose="02020603050405020304" pitchFamily="18" charset="0"/>
                        </a:rPr>
                        <a:t>Обособленные определения</a:t>
                      </a:r>
                      <a:endParaRPr lang="ru-RU" sz="16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nSpc>
                          <a:spcPct val="107000"/>
                        </a:lnSpc>
                        <a:spcAft>
                          <a:spcPts val="800"/>
                        </a:spcAft>
                        <a:tabLst>
                          <a:tab pos="4977765" algn="l"/>
                        </a:tabLst>
                      </a:pP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extLst>
                  <a:ext uri="{0D108BD9-81ED-4DB2-BD59-A6C34878D82A}">
                    <a16:rowId xmlns:a16="http://schemas.microsoft.com/office/drawing/2014/main" val="128491293"/>
                  </a:ext>
                </a:extLst>
              </a:tr>
              <a:tr h="600101">
                <a:tc>
                  <a:txBody>
                    <a:bodyPr/>
                    <a:lstStyle/>
                    <a:p>
                      <a:pPr algn="ctr">
                        <a:lnSpc>
                          <a:spcPct val="107000"/>
                        </a:lnSpc>
                        <a:spcAft>
                          <a:spcPts val="800"/>
                        </a:spcAft>
                        <a:tabLst>
                          <a:tab pos="4977765" algn="l"/>
                        </a:tabLst>
                      </a:pPr>
                      <a:r>
                        <a:rPr lang="ru-RU" sz="1400" i="1" dirty="0">
                          <a:solidFill>
                            <a:schemeClr val="accent2">
                              <a:lumMod val="50000"/>
                            </a:schemeClr>
                          </a:solidFill>
                          <a:effectLst/>
                          <a:latin typeface="Times New Roman" panose="02020603050405020304" pitchFamily="18" charset="0"/>
                          <a:cs typeface="Times New Roman" panose="02020603050405020304" pitchFamily="18" charset="0"/>
                        </a:rPr>
                        <a:t>Прилагательное с зависимыми словами</a:t>
                      </a:r>
                    </a:p>
                  </a:txBody>
                  <a:tcPr marL="61096" marR="61096" marT="0" marB="0"/>
                </a:tc>
                <a:tc>
                  <a:txBody>
                    <a:bodyPr/>
                    <a:lstStyle/>
                    <a:p>
                      <a:pPr>
                        <a:lnSpc>
                          <a:spcPct val="107000"/>
                        </a:lnSpc>
                        <a:spcAft>
                          <a:spcPts val="800"/>
                        </a:spcAft>
                        <a:tabLst>
                          <a:tab pos="4977765" algn="l"/>
                        </a:tabLst>
                      </a:pP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7000"/>
                        </a:lnSpc>
                        <a:spcAft>
                          <a:spcPts val="800"/>
                        </a:spcAft>
                        <a:tabLst>
                          <a:tab pos="4977765" algn="l"/>
                        </a:tabLst>
                      </a:pPr>
                      <a:r>
                        <a:rPr lang="ru-RU" sz="1400" b="1" i="1" dirty="0">
                          <a:solidFill>
                            <a:schemeClr val="accent2">
                              <a:lumMod val="50000"/>
                            </a:schemeClr>
                          </a:solidFill>
                          <a:effectLst/>
                          <a:latin typeface="Times New Roman" panose="02020603050405020304" pitchFamily="18" charset="0"/>
                          <a:cs typeface="Times New Roman" panose="02020603050405020304" pitchFamily="18" charset="0"/>
                        </a:rPr>
                        <a:t>Причастный оборот</a:t>
                      </a:r>
                    </a:p>
                  </a:txBody>
                  <a:tcPr marL="61096" marR="61096" marT="0" marB="0"/>
                </a:tc>
                <a:extLst>
                  <a:ext uri="{0D108BD9-81ED-4DB2-BD59-A6C34878D82A}">
                    <a16:rowId xmlns:a16="http://schemas.microsoft.com/office/drawing/2014/main" val="3436050919"/>
                  </a:ext>
                </a:extLst>
              </a:tr>
            </a:tbl>
          </a:graphicData>
        </a:graphic>
      </p:graphicFrame>
      <p:sp>
        <p:nvSpPr>
          <p:cNvPr id="7" name="Стрелка: вправо 6">
            <a:extLst>
              <a:ext uri="{FF2B5EF4-FFF2-40B4-BE49-F238E27FC236}">
                <a16:creationId xmlns:a16="http://schemas.microsoft.com/office/drawing/2014/main" id="{0273CA00-C1CA-4F9C-9409-E860E4260F66}"/>
              </a:ext>
            </a:extLst>
          </p:cNvPr>
          <p:cNvSpPr/>
          <p:nvPr/>
        </p:nvSpPr>
        <p:spPr>
          <a:xfrm>
            <a:off x="5050171" y="3707388"/>
            <a:ext cx="1336339"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2</a:t>
            </a:r>
          </a:p>
        </p:txBody>
      </p:sp>
      <p:graphicFrame>
        <p:nvGraphicFramePr>
          <p:cNvPr id="8" name="Таблица 7">
            <a:extLst>
              <a:ext uri="{FF2B5EF4-FFF2-40B4-BE49-F238E27FC236}">
                <a16:creationId xmlns:a16="http://schemas.microsoft.com/office/drawing/2014/main" id="{C50CBF93-5695-478E-AF51-151DFC41F334}"/>
              </a:ext>
            </a:extLst>
          </p:cNvPr>
          <p:cNvGraphicFramePr>
            <a:graphicFrameLocks noGrp="1"/>
          </p:cNvGraphicFramePr>
          <p:nvPr>
            <p:extLst>
              <p:ext uri="{D42A27DB-BD31-4B8C-83A1-F6EECF244321}">
                <p14:modId xmlns:p14="http://schemas.microsoft.com/office/powerpoint/2010/main" val="1096392236"/>
              </p:ext>
            </p:extLst>
          </p:nvPr>
        </p:nvGraphicFramePr>
        <p:xfrm>
          <a:off x="464804" y="4007281"/>
          <a:ext cx="5915024" cy="2283334"/>
        </p:xfrm>
        <a:graphic>
          <a:graphicData uri="http://schemas.openxmlformats.org/drawingml/2006/table">
            <a:tbl>
              <a:tblPr firstRow="1" firstCol="1" bandRow="1">
                <a:tableStyleId>{ED083AE6-46FA-4A59-8FB0-9F97EB10719F}</a:tableStyleId>
              </a:tblPr>
              <a:tblGrid>
                <a:gridCol w="1961320">
                  <a:extLst>
                    <a:ext uri="{9D8B030D-6E8A-4147-A177-3AD203B41FA5}">
                      <a16:colId xmlns:a16="http://schemas.microsoft.com/office/drawing/2014/main" val="261408327"/>
                    </a:ext>
                  </a:extLst>
                </a:gridCol>
                <a:gridCol w="1981652">
                  <a:extLst>
                    <a:ext uri="{9D8B030D-6E8A-4147-A177-3AD203B41FA5}">
                      <a16:colId xmlns:a16="http://schemas.microsoft.com/office/drawing/2014/main" val="1879729821"/>
                    </a:ext>
                  </a:extLst>
                </a:gridCol>
                <a:gridCol w="1972052">
                  <a:extLst>
                    <a:ext uri="{9D8B030D-6E8A-4147-A177-3AD203B41FA5}">
                      <a16:colId xmlns:a16="http://schemas.microsoft.com/office/drawing/2014/main" val="2603163105"/>
                    </a:ext>
                  </a:extLst>
                </a:gridCol>
              </a:tblGrid>
              <a:tr h="600101">
                <a:tc>
                  <a:txBody>
                    <a:bodyPr/>
                    <a:lstStyle/>
                    <a:p>
                      <a:pPr algn="ctr">
                        <a:lnSpc>
                          <a:spcPct val="107000"/>
                        </a:lnSpc>
                        <a:spcAft>
                          <a:spcPts val="800"/>
                        </a:spcAft>
                      </a:pPr>
                      <a:r>
                        <a:rPr lang="ru-RU" sz="1400" b="0" dirty="0">
                          <a:effectLst/>
                          <a:latin typeface="Times New Roman" panose="02020603050405020304" pitchFamily="18" charset="0"/>
                          <a:cs typeface="Times New Roman" panose="02020603050405020304" pitchFamily="18" charset="0"/>
                        </a:rPr>
                        <a:t>Ирина</a:t>
                      </a:r>
                      <a:r>
                        <a:rPr lang="ru-RU" sz="1400" dirty="0">
                          <a:effectLst/>
                          <a:latin typeface="Times New Roman" panose="02020603050405020304" pitchFamily="18" charset="0"/>
                          <a:cs typeface="Times New Roman" panose="02020603050405020304" pitchFamily="18" charset="0"/>
                        </a:rPr>
                        <a:t>, </a:t>
                      </a:r>
                      <a:r>
                        <a:rPr lang="ru-RU" sz="1400" dirty="0">
                          <a:solidFill>
                            <a:srgbClr val="000000"/>
                          </a:solidFill>
                          <a:effectLst/>
                          <a:latin typeface="Times New Roman" panose="02020603050405020304" pitchFamily="18" charset="0"/>
                          <a:cs typeface="Times New Roman" panose="02020603050405020304" pitchFamily="18" charset="0"/>
                        </a:rPr>
                        <a:t>/</a:t>
                      </a:r>
                      <a:r>
                        <a:rPr lang="ru-RU" sz="1400" b="1" u="none" dirty="0">
                          <a:solidFill>
                            <a:srgbClr val="000000"/>
                          </a:solidFill>
                          <a:effectLst/>
                          <a:latin typeface="Times New Roman" panose="02020603050405020304" pitchFamily="18" charset="0"/>
                          <a:cs typeface="Times New Roman" panose="02020603050405020304" pitchFamily="18" charset="0"/>
                        </a:rPr>
                        <a:t>в</a:t>
                      </a:r>
                      <a:r>
                        <a:rPr lang="ru-RU" sz="1400" b="1" i="1" u="wavy" kern="1200" dirty="0">
                          <a:solidFill>
                            <a:schemeClr val="tx1"/>
                          </a:solidFill>
                          <a:effectLst/>
                          <a:latin typeface="Times New Roman" panose="02020603050405020304" pitchFamily="18" charset="0"/>
                          <a:ea typeface="+mn-ea"/>
                          <a:cs typeface="Times New Roman" panose="02020603050405020304" pitchFamily="18" charset="0"/>
                        </a:rPr>
                        <a:t>стревоженная</a:t>
                      </a:r>
                      <a:r>
                        <a:rPr lang="ru-RU" sz="1400" b="1" u="wavy" dirty="0">
                          <a:solidFill>
                            <a:srgbClr val="000000"/>
                          </a:solidFill>
                          <a:effectLst/>
                          <a:latin typeface="Times New Roman" panose="02020603050405020304" pitchFamily="18" charset="0"/>
                          <a:cs typeface="Times New Roman" panose="02020603050405020304" pitchFamily="18" charset="0"/>
                        </a:rPr>
                        <a:t>/</a:t>
                      </a:r>
                      <a:r>
                        <a:rPr lang="ru-RU" sz="1400" dirty="0">
                          <a:solidFill>
                            <a:srgbClr val="000000"/>
                          </a:solidFill>
                          <a:effectLst/>
                          <a:latin typeface="Times New Roman" panose="02020603050405020304" pitchFamily="18" charset="0"/>
                          <a:cs typeface="Times New Roman" panose="02020603050405020304" pitchFamily="18" charset="0"/>
                        </a:rPr>
                        <a:t>, </a:t>
                      </a:r>
                      <a:r>
                        <a:rPr lang="ru-RU" sz="1400" b="0" dirty="0">
                          <a:solidFill>
                            <a:srgbClr val="000000"/>
                          </a:solidFill>
                          <a:effectLst/>
                          <a:latin typeface="Times New Roman" panose="02020603050405020304" pitchFamily="18" charset="0"/>
                          <a:cs typeface="Times New Roman" panose="02020603050405020304" pitchFamily="18" charset="0"/>
                        </a:rPr>
                        <a:t>решила вернуться назад.</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7000"/>
                        </a:lnSpc>
                        <a:spcAft>
                          <a:spcPts val="800"/>
                        </a:spcAft>
                      </a:pPr>
                      <a:r>
                        <a:rPr lang="ru-RU" sz="1400" dirty="0">
                          <a:effectLst/>
                          <a:latin typeface="Times New Roman" panose="02020603050405020304" pitchFamily="18" charset="0"/>
                          <a:cs typeface="Times New Roman" panose="02020603050405020304" pitchFamily="18" charset="0"/>
                        </a:rPr>
                        <a:t> </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7000"/>
                        </a:lnSpc>
                        <a:spcAft>
                          <a:spcPts val="800"/>
                        </a:spcAft>
                      </a:pPr>
                      <a:r>
                        <a:rPr lang="ru-RU" sz="1400" b="0" dirty="0">
                          <a:solidFill>
                            <a:srgbClr val="000000"/>
                          </a:solidFill>
                          <a:effectLst/>
                          <a:latin typeface="Times New Roman" panose="02020603050405020304" pitchFamily="18" charset="0"/>
                          <a:cs typeface="Times New Roman" panose="02020603050405020304" pitchFamily="18" charset="0"/>
                        </a:rPr>
                        <a:t>Путники, </a:t>
                      </a:r>
                      <a:r>
                        <a:rPr lang="ru-RU" sz="1400" dirty="0">
                          <a:solidFill>
                            <a:srgbClr val="000000"/>
                          </a:solidFill>
                          <a:effectLst/>
                          <a:latin typeface="Times New Roman" panose="02020603050405020304" pitchFamily="18" charset="0"/>
                          <a:cs typeface="Times New Roman" panose="02020603050405020304" pitchFamily="18" charset="0"/>
                        </a:rPr>
                        <a:t>/</a:t>
                      </a:r>
                      <a:r>
                        <a:rPr lang="ru-RU" sz="1400" b="1" u="wavy" dirty="0">
                          <a:solidFill>
                            <a:srgbClr val="000000"/>
                          </a:solidFill>
                          <a:effectLst/>
                          <a:latin typeface="Times New Roman" panose="02020603050405020304" pitchFamily="18" charset="0"/>
                          <a:cs typeface="Times New Roman" panose="02020603050405020304" pitchFamily="18" charset="0"/>
                        </a:rPr>
                        <a:t>уставшие и обессиленные/</a:t>
                      </a:r>
                      <a:r>
                        <a:rPr lang="ru-RU" sz="1400" dirty="0">
                          <a:solidFill>
                            <a:srgbClr val="000000"/>
                          </a:solidFill>
                          <a:effectLst/>
                          <a:latin typeface="Times New Roman" panose="02020603050405020304" pitchFamily="18" charset="0"/>
                          <a:cs typeface="Times New Roman" panose="02020603050405020304" pitchFamily="18" charset="0"/>
                        </a:rPr>
                        <a:t>, </a:t>
                      </a:r>
                      <a:r>
                        <a:rPr lang="ru-RU" sz="1400" b="0" dirty="0">
                          <a:solidFill>
                            <a:srgbClr val="000000"/>
                          </a:solidFill>
                          <a:effectLst/>
                          <a:latin typeface="Times New Roman" panose="02020603050405020304" pitchFamily="18" charset="0"/>
                          <a:cs typeface="Times New Roman" panose="02020603050405020304" pitchFamily="18" charset="0"/>
                        </a:rPr>
                        <a:t>решили отдохнуть.</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extLst>
                  <a:ext uri="{0D108BD9-81ED-4DB2-BD59-A6C34878D82A}">
                    <a16:rowId xmlns:a16="http://schemas.microsoft.com/office/drawing/2014/main" val="51841304"/>
                  </a:ext>
                </a:extLst>
              </a:tr>
              <a:tr h="396730">
                <a:tc>
                  <a:txBody>
                    <a:bodyPr/>
                    <a:lstStyle/>
                    <a:p>
                      <a:pPr algn="ctr">
                        <a:lnSpc>
                          <a:spcPct val="107000"/>
                        </a:lnSpc>
                        <a:spcAft>
                          <a:spcPts val="800"/>
                        </a:spcAft>
                      </a:pPr>
                      <a:r>
                        <a:rPr lang="ru-RU" sz="1400" dirty="0">
                          <a:effectLst/>
                          <a:latin typeface="Times New Roman" panose="02020603050405020304" pitchFamily="18" charset="0"/>
                          <a:cs typeface="Times New Roman" panose="02020603050405020304" pitchFamily="18" charset="0"/>
                        </a:rPr>
                        <a:t> </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0000"/>
                        </a:lnSpc>
                        <a:spcAft>
                          <a:spcPts val="800"/>
                        </a:spcAft>
                      </a:pPr>
                      <a:r>
                        <a:rPr lang="ru-RU" sz="1600" b="1" dirty="0">
                          <a:solidFill>
                            <a:schemeClr val="accent2">
                              <a:lumMod val="50000"/>
                            </a:schemeClr>
                          </a:solidFill>
                          <a:effectLst/>
                          <a:latin typeface="Times New Roman" panose="02020603050405020304" pitchFamily="18" charset="0"/>
                          <a:cs typeface="Times New Roman" panose="02020603050405020304" pitchFamily="18" charset="0"/>
                        </a:rPr>
                        <a:t>Обособленные определения</a:t>
                      </a:r>
                      <a:endParaRPr lang="ru-RU" sz="16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7000"/>
                        </a:lnSpc>
                        <a:spcAft>
                          <a:spcPts val="800"/>
                        </a:spcAft>
                      </a:pP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extLst>
                  <a:ext uri="{0D108BD9-81ED-4DB2-BD59-A6C34878D82A}">
                    <a16:rowId xmlns:a16="http://schemas.microsoft.com/office/drawing/2014/main" val="531122134"/>
                  </a:ext>
                </a:extLst>
              </a:tr>
              <a:tr h="582280">
                <a:tc>
                  <a:txBody>
                    <a:bodyPr/>
                    <a:lstStyle/>
                    <a:p>
                      <a:pPr algn="ctr">
                        <a:lnSpc>
                          <a:spcPct val="107000"/>
                        </a:lnSpc>
                        <a:spcAft>
                          <a:spcPts val="800"/>
                        </a:spcAft>
                      </a:pPr>
                      <a:r>
                        <a:rPr lang="ru-RU" sz="1400" b="0" dirty="0">
                          <a:solidFill>
                            <a:srgbClr val="000000"/>
                          </a:solidFill>
                          <a:effectLst/>
                          <a:latin typeface="Times New Roman" panose="02020603050405020304" pitchFamily="18" charset="0"/>
                          <a:cs typeface="Times New Roman" panose="02020603050405020304" pitchFamily="18" charset="0"/>
                        </a:rPr>
                        <a:t>Книга</a:t>
                      </a:r>
                      <a:r>
                        <a:rPr lang="ru-RU" sz="1400" dirty="0">
                          <a:solidFill>
                            <a:srgbClr val="000000"/>
                          </a:solidFill>
                          <a:effectLst/>
                          <a:latin typeface="Times New Roman" panose="02020603050405020304" pitchFamily="18" charset="0"/>
                          <a:cs typeface="Times New Roman" panose="02020603050405020304" pitchFamily="18" charset="0"/>
                        </a:rPr>
                        <a:t>, /</a:t>
                      </a:r>
                      <a:r>
                        <a:rPr lang="ru-RU" sz="1400" b="1" u="wavy" dirty="0">
                          <a:solidFill>
                            <a:srgbClr val="000000"/>
                          </a:solidFill>
                          <a:effectLst/>
                          <a:latin typeface="Times New Roman" panose="02020603050405020304" pitchFamily="18" charset="0"/>
                          <a:cs typeface="Times New Roman" panose="02020603050405020304" pitchFamily="18" charset="0"/>
                        </a:rPr>
                        <a:t>интересная по своему сюжету/</a:t>
                      </a:r>
                      <a:r>
                        <a:rPr lang="ru-RU" sz="1400" dirty="0">
                          <a:solidFill>
                            <a:srgbClr val="000000"/>
                          </a:solidFill>
                          <a:effectLst/>
                          <a:latin typeface="Times New Roman" panose="02020603050405020304" pitchFamily="18" charset="0"/>
                          <a:cs typeface="Times New Roman" panose="02020603050405020304" pitchFamily="18" charset="0"/>
                        </a:rPr>
                        <a:t>, </a:t>
                      </a:r>
                      <a:r>
                        <a:rPr lang="ru-RU" sz="1400" b="0" dirty="0">
                          <a:solidFill>
                            <a:srgbClr val="000000"/>
                          </a:solidFill>
                          <a:effectLst/>
                          <a:latin typeface="Times New Roman" panose="02020603050405020304" pitchFamily="18" charset="0"/>
                          <a:cs typeface="Times New Roman" panose="02020603050405020304" pitchFamily="18" charset="0"/>
                        </a:rPr>
                        <a:t>заинтересовала девушку.</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7000"/>
                        </a:lnSpc>
                        <a:spcAft>
                          <a:spcPts val="800"/>
                        </a:spcAft>
                      </a:pPr>
                      <a:r>
                        <a:rPr lang="ru-RU" sz="1400" dirty="0">
                          <a:effectLst/>
                          <a:latin typeface="Times New Roman" panose="02020603050405020304" pitchFamily="18" charset="0"/>
                          <a:cs typeface="Times New Roman" panose="02020603050405020304" pitchFamily="18" charset="0"/>
                        </a:rPr>
                        <a:t> </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7000"/>
                        </a:lnSpc>
                        <a:spcAft>
                          <a:spcPts val="800"/>
                        </a:spcAft>
                      </a:pPr>
                      <a:r>
                        <a:rPr lang="ru-RU" sz="1400" dirty="0">
                          <a:solidFill>
                            <a:srgbClr val="000000"/>
                          </a:solidFill>
                          <a:effectLst/>
                          <a:latin typeface="Times New Roman" panose="02020603050405020304" pitchFamily="18" charset="0"/>
                          <a:cs typeface="Times New Roman" panose="02020603050405020304" pitchFamily="18" charset="0"/>
                        </a:rPr>
                        <a:t>Девочка, /</a:t>
                      </a:r>
                      <a:r>
                        <a:rPr lang="ru-RU" sz="1400" b="1" u="wavy" dirty="0">
                          <a:solidFill>
                            <a:srgbClr val="000000"/>
                          </a:solidFill>
                          <a:effectLst/>
                          <a:latin typeface="Times New Roman" panose="02020603050405020304" pitchFamily="18" charset="0"/>
                          <a:cs typeface="Times New Roman" panose="02020603050405020304" pitchFamily="18" charset="0"/>
                        </a:rPr>
                        <a:t>читающая книгу/</a:t>
                      </a:r>
                      <a:r>
                        <a:rPr lang="ru-RU" sz="1400" dirty="0">
                          <a:solidFill>
                            <a:srgbClr val="000000"/>
                          </a:solidFill>
                          <a:effectLst/>
                          <a:latin typeface="Times New Roman" panose="02020603050405020304" pitchFamily="18" charset="0"/>
                          <a:cs typeface="Times New Roman" panose="02020603050405020304" pitchFamily="18" charset="0"/>
                        </a:rPr>
                        <a:t>, была очень увлечена.</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extLst>
                  <a:ext uri="{0D108BD9-81ED-4DB2-BD59-A6C34878D82A}">
                    <a16:rowId xmlns:a16="http://schemas.microsoft.com/office/drawing/2014/main" val="1213890571"/>
                  </a:ext>
                </a:extLst>
              </a:tr>
            </a:tbl>
          </a:graphicData>
        </a:graphic>
      </p:graphicFrame>
      <p:sp>
        <p:nvSpPr>
          <p:cNvPr id="9" name="Стрелка: вправо 8">
            <a:extLst>
              <a:ext uri="{FF2B5EF4-FFF2-40B4-BE49-F238E27FC236}">
                <a16:creationId xmlns:a16="http://schemas.microsoft.com/office/drawing/2014/main" id="{478EB7CC-0F34-436F-9BA0-57AFF916EEAC}"/>
              </a:ext>
            </a:extLst>
          </p:cNvPr>
          <p:cNvSpPr/>
          <p:nvPr/>
        </p:nvSpPr>
        <p:spPr>
          <a:xfrm>
            <a:off x="5050172" y="1437575"/>
            <a:ext cx="1336339"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1</a:t>
            </a:r>
          </a:p>
        </p:txBody>
      </p:sp>
      <p:graphicFrame>
        <p:nvGraphicFramePr>
          <p:cNvPr id="12" name="Таблица 11">
            <a:extLst>
              <a:ext uri="{FF2B5EF4-FFF2-40B4-BE49-F238E27FC236}">
                <a16:creationId xmlns:a16="http://schemas.microsoft.com/office/drawing/2014/main" id="{85711A2A-E4F8-4688-8A6B-BBC5AE4DCB44}"/>
              </a:ext>
            </a:extLst>
          </p:cNvPr>
          <p:cNvGraphicFramePr>
            <a:graphicFrameLocks noGrp="1"/>
          </p:cNvGraphicFramePr>
          <p:nvPr>
            <p:extLst>
              <p:ext uri="{D42A27DB-BD31-4B8C-83A1-F6EECF244321}">
                <p14:modId xmlns:p14="http://schemas.microsoft.com/office/powerpoint/2010/main" val="1179299074"/>
              </p:ext>
            </p:extLst>
          </p:nvPr>
        </p:nvGraphicFramePr>
        <p:xfrm>
          <a:off x="464804" y="6605417"/>
          <a:ext cx="5908339" cy="2848485"/>
        </p:xfrm>
        <a:graphic>
          <a:graphicData uri="http://schemas.openxmlformats.org/drawingml/2006/table">
            <a:tbl>
              <a:tblPr firstRow="1" firstCol="1" bandRow="1">
                <a:tableStyleId>{ED083AE6-46FA-4A59-8FB0-9F97EB10719F}</a:tableStyleId>
              </a:tblPr>
              <a:tblGrid>
                <a:gridCol w="1964801">
                  <a:extLst>
                    <a:ext uri="{9D8B030D-6E8A-4147-A177-3AD203B41FA5}">
                      <a16:colId xmlns:a16="http://schemas.microsoft.com/office/drawing/2014/main" val="279684983"/>
                    </a:ext>
                  </a:extLst>
                </a:gridCol>
                <a:gridCol w="1971486">
                  <a:extLst>
                    <a:ext uri="{9D8B030D-6E8A-4147-A177-3AD203B41FA5}">
                      <a16:colId xmlns:a16="http://schemas.microsoft.com/office/drawing/2014/main" val="3503755572"/>
                    </a:ext>
                  </a:extLst>
                </a:gridCol>
                <a:gridCol w="1972052">
                  <a:extLst>
                    <a:ext uri="{9D8B030D-6E8A-4147-A177-3AD203B41FA5}">
                      <a16:colId xmlns:a16="http://schemas.microsoft.com/office/drawing/2014/main" val="1947293949"/>
                    </a:ext>
                  </a:extLst>
                </a:gridCol>
              </a:tblGrid>
              <a:tr h="0">
                <a:tc gridSpan="3">
                  <a:txBody>
                    <a:bodyPr/>
                    <a:lstStyle/>
                    <a:p>
                      <a:pPr algn="ctr">
                        <a:lnSpc>
                          <a:spcPct val="107000"/>
                        </a:lnSpc>
                        <a:spcAft>
                          <a:spcPts val="800"/>
                        </a:spcAft>
                      </a:pPr>
                      <a:r>
                        <a:rPr lang="ru-RU" sz="1800" b="1" i="1" dirty="0">
                          <a:solidFill>
                            <a:schemeClr val="accent2">
                              <a:lumMod val="50000"/>
                            </a:schemeClr>
                          </a:solidFill>
                          <a:effectLst/>
                          <a:latin typeface="Times New Roman" panose="02020603050405020304" pitchFamily="18" charset="0"/>
                          <a:cs typeface="Times New Roman" panose="02020603050405020304" pitchFamily="18" charset="0"/>
                        </a:rPr>
                        <a:t>Вспомним причастия!</a:t>
                      </a:r>
                      <a:endParaRPr lang="ru-RU" sz="18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71759776"/>
                  </a:ext>
                </a:extLst>
              </a:tr>
              <a:tr h="803473">
                <a:tc>
                  <a:txBody>
                    <a:bodyPr/>
                    <a:lstStyle/>
                    <a:p>
                      <a:pPr algn="ctr">
                        <a:lnSpc>
                          <a:spcPct val="100000"/>
                        </a:lnSpc>
                        <a:spcAft>
                          <a:spcPts val="800"/>
                        </a:spcAft>
                      </a:pPr>
                      <a:r>
                        <a:rPr lang="ru-RU" sz="1400" b="1" dirty="0">
                          <a:solidFill>
                            <a:srgbClr val="000000"/>
                          </a:solidFill>
                          <a:effectLst/>
                          <a:latin typeface="Times New Roman" panose="02020603050405020304" pitchFamily="18" charset="0"/>
                          <a:cs typeface="Times New Roman" panose="02020603050405020304" pitchFamily="18" charset="0"/>
                        </a:rPr>
                        <a:t>Это особая форма глагола, имеющая признаки и глагола, и прилагательного.</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marL="0" marR="0" lvl="0" indent="0" algn="ctr" defTabSz="685800" rtl="0" eaLnBrk="1" fontAlgn="auto" latinLnBrk="0" hangingPunct="1">
                        <a:lnSpc>
                          <a:spcPct val="107000"/>
                        </a:lnSpc>
                        <a:spcBef>
                          <a:spcPts val="0"/>
                        </a:spcBef>
                        <a:spcAft>
                          <a:spcPts val="800"/>
                        </a:spcAft>
                        <a:buClrTx/>
                        <a:buSzTx/>
                        <a:buFontTx/>
                        <a:buNone/>
                        <a:tabLst/>
                        <a:defRPr/>
                      </a:pPr>
                      <a:r>
                        <a:rPr lang="ru-RU" sz="1400" b="1" dirty="0">
                          <a:solidFill>
                            <a:srgbClr val="000000"/>
                          </a:solidFill>
                          <a:effectLst/>
                          <a:latin typeface="Times New Roman" panose="02020603050405020304" pitchFamily="18" charset="0"/>
                          <a:cs typeface="Times New Roman" panose="02020603050405020304" pitchFamily="18" charset="0"/>
                        </a:rPr>
                        <a:t>Причастия бывают действительные и страдательные</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ru-RU" sz="1400" b="0" dirty="0">
                          <a:effectLst/>
                          <a:latin typeface="Times New Roman" panose="02020603050405020304" pitchFamily="18" charset="0"/>
                          <a:cs typeface="Times New Roman" panose="02020603050405020304" pitchFamily="18" charset="0"/>
                        </a:rPr>
                        <a:t> </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0000"/>
                        </a:lnSpc>
                        <a:spcAft>
                          <a:spcPts val="800"/>
                        </a:spcAft>
                      </a:pPr>
                      <a:r>
                        <a:rPr lang="ru-RU" sz="1400" b="1" dirty="0">
                          <a:solidFill>
                            <a:srgbClr val="000000"/>
                          </a:solidFill>
                          <a:effectLst/>
                          <a:latin typeface="Times New Roman" panose="02020603050405020304" pitchFamily="18" charset="0"/>
                          <a:cs typeface="Times New Roman" panose="02020603050405020304" pitchFamily="18" charset="0"/>
                        </a:rPr>
                        <a:t>Отвечает на вопросы прилагательного (какой? какая? какое? какие?), но образовано от глагола</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extLst>
                  <a:ext uri="{0D108BD9-81ED-4DB2-BD59-A6C34878D82A}">
                    <a16:rowId xmlns:a16="http://schemas.microsoft.com/office/drawing/2014/main" val="514807611"/>
                  </a:ext>
                </a:extLst>
              </a:tr>
              <a:tr h="280227">
                <a:tc>
                  <a:txBody>
                    <a:bodyPr/>
                    <a:lstStyle/>
                    <a:p>
                      <a:pPr algn="ctr">
                        <a:lnSpc>
                          <a:spcPct val="107000"/>
                        </a:lnSpc>
                        <a:spcAft>
                          <a:spcPts val="800"/>
                        </a:spcAft>
                      </a:pPr>
                      <a:r>
                        <a:rPr lang="ru-RU" sz="1400" b="1"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0000"/>
                        </a:lnSpc>
                        <a:spcAft>
                          <a:spcPts val="80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7000"/>
                        </a:lnSpc>
                        <a:spcAft>
                          <a:spcPts val="800"/>
                        </a:spcAft>
                      </a:pPr>
                      <a:r>
                        <a:rPr lang="ru-RU" sz="1400" b="1"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extLst>
                  <a:ext uri="{0D108BD9-81ED-4DB2-BD59-A6C34878D82A}">
                    <a16:rowId xmlns:a16="http://schemas.microsoft.com/office/drawing/2014/main" val="1359991285"/>
                  </a:ext>
                </a:extLst>
              </a:tr>
              <a:tr h="1111325">
                <a:tc>
                  <a:txBody>
                    <a:bodyPr/>
                    <a:lstStyle/>
                    <a:p>
                      <a:pPr algn="ctr">
                        <a:lnSpc>
                          <a:spcPct val="100000"/>
                        </a:lnSpc>
                        <a:spcAft>
                          <a:spcPts val="0"/>
                        </a:spcAft>
                      </a:pPr>
                      <a:r>
                        <a:rPr lang="ru-RU" sz="1400" b="1" dirty="0">
                          <a:solidFill>
                            <a:srgbClr val="000000"/>
                          </a:solidFill>
                          <a:effectLst/>
                          <a:latin typeface="Times New Roman" panose="02020603050405020304" pitchFamily="18" charset="0"/>
                          <a:cs typeface="Times New Roman" panose="02020603050405020304" pitchFamily="18" charset="0"/>
                        </a:rPr>
                        <a:t>Суффиксы действительных причастий:</a:t>
                      </a:r>
                    </a:p>
                    <a:p>
                      <a:pPr algn="ctr">
                        <a:lnSpc>
                          <a:spcPct val="100000"/>
                        </a:lnSpc>
                        <a:spcAft>
                          <a:spcPts val="0"/>
                        </a:spcAft>
                      </a:pPr>
                      <a:r>
                        <a:rPr lang="ru-RU" sz="1400" b="1" i="1" dirty="0">
                          <a:solidFill>
                            <a:srgbClr val="000000"/>
                          </a:solidFill>
                          <a:effectLst/>
                          <a:latin typeface="Times New Roman" panose="02020603050405020304" pitchFamily="18" charset="0"/>
                          <a:cs typeface="Times New Roman" panose="02020603050405020304" pitchFamily="18" charset="0"/>
                        </a:rPr>
                        <a:t>ущ, ющ, ащ, ящ/</a:t>
                      </a:r>
                    </a:p>
                    <a:p>
                      <a:pPr algn="ctr">
                        <a:lnSpc>
                          <a:spcPct val="100000"/>
                        </a:lnSpc>
                        <a:spcAft>
                          <a:spcPts val="0"/>
                        </a:spcAft>
                      </a:pPr>
                      <a:r>
                        <a:rPr lang="ru-RU" sz="1400" b="1" i="1" dirty="0">
                          <a:solidFill>
                            <a:srgbClr val="000000"/>
                          </a:solidFill>
                          <a:effectLst/>
                          <a:latin typeface="Times New Roman" panose="02020603050405020304" pitchFamily="18" charset="0"/>
                          <a:cs typeface="Times New Roman" panose="02020603050405020304" pitchFamily="18" charset="0"/>
                        </a:rPr>
                        <a:t>вш, ш</a:t>
                      </a:r>
                      <a:endParaRPr lang="ru-RU" sz="1400" i="1" dirty="0">
                        <a:effectLst/>
                        <a:latin typeface="Times New Roman" panose="02020603050405020304" pitchFamily="18" charset="0"/>
                        <a:cs typeface="Times New Roman" panose="02020603050405020304" pitchFamily="18" charset="0"/>
                      </a:endParaRPr>
                    </a:p>
                  </a:txBody>
                  <a:tcPr marL="61096" marR="61096" marT="0" marB="0"/>
                </a:tc>
                <a:tc>
                  <a:txBody>
                    <a:bodyPr/>
                    <a:lstStyle/>
                    <a:p>
                      <a:pPr marL="0" marR="0" lvl="0" indent="0" algn="ctr" defTabSz="685800" rtl="0" eaLnBrk="1" fontAlgn="auto" latinLnBrk="0" hangingPunct="1">
                        <a:lnSpc>
                          <a:spcPct val="107000"/>
                        </a:lnSpc>
                        <a:spcBef>
                          <a:spcPts val="0"/>
                        </a:spcBef>
                        <a:spcAft>
                          <a:spcPts val="800"/>
                        </a:spcAft>
                        <a:buClrTx/>
                        <a:buSzTx/>
                        <a:buFontTx/>
                        <a:buNone/>
                        <a:tabLst/>
                        <a:defRPr/>
                      </a:pPr>
                      <a:r>
                        <a:rPr lang="ru-RU" sz="1400" b="1" dirty="0">
                          <a:solidFill>
                            <a:srgbClr val="000000"/>
                          </a:solidFill>
                          <a:effectLst/>
                          <a:latin typeface="Times New Roman" panose="02020603050405020304" pitchFamily="18" charset="0"/>
                          <a:cs typeface="Times New Roman" panose="02020603050405020304" pitchFamily="18" charset="0"/>
                        </a:rPr>
                        <a:t>Причастия определяем </a:t>
                      </a:r>
                      <a:r>
                        <a:rPr lang="ru-RU" sz="1400" b="1" i="1" u="sng" dirty="0">
                          <a:solidFill>
                            <a:srgbClr val="000000"/>
                          </a:solidFill>
                          <a:effectLst/>
                          <a:latin typeface="Times New Roman" panose="02020603050405020304" pitchFamily="18" charset="0"/>
                          <a:cs typeface="Times New Roman" panose="02020603050405020304" pitchFamily="18" charset="0"/>
                        </a:rPr>
                        <a:t>формально</a:t>
                      </a:r>
                      <a:r>
                        <a:rPr lang="ru-RU" sz="1400" b="1" dirty="0">
                          <a:solidFill>
                            <a:srgbClr val="000000"/>
                          </a:solidFill>
                          <a:effectLst/>
                          <a:latin typeface="Times New Roman" panose="02020603050405020304" pitchFamily="18" charset="0"/>
                          <a:cs typeface="Times New Roman" panose="02020603050405020304" pitchFamily="18" charset="0"/>
                        </a:rPr>
                        <a:t>, то есть по суффиксам!</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ru-RU" sz="1400" b="1"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1096" marR="61096" marT="0" marB="0"/>
                </a:tc>
                <a:tc>
                  <a:txBody>
                    <a:bodyPr/>
                    <a:lstStyle/>
                    <a:p>
                      <a:pPr algn="ctr">
                        <a:lnSpc>
                          <a:spcPct val="107000"/>
                        </a:lnSpc>
                        <a:spcAft>
                          <a:spcPts val="0"/>
                        </a:spcAft>
                      </a:pPr>
                      <a:r>
                        <a:rPr lang="ru-RU" sz="1400" b="1" dirty="0">
                          <a:solidFill>
                            <a:srgbClr val="000000"/>
                          </a:solidFill>
                          <a:effectLst/>
                          <a:latin typeface="Times New Roman" panose="02020603050405020304" pitchFamily="18" charset="0"/>
                          <a:cs typeface="Times New Roman" panose="02020603050405020304" pitchFamily="18" charset="0"/>
                        </a:rPr>
                        <a:t>Суффиксы страдательных причастий:</a:t>
                      </a:r>
                    </a:p>
                    <a:p>
                      <a:pPr algn="ctr">
                        <a:lnSpc>
                          <a:spcPct val="107000"/>
                        </a:lnSpc>
                        <a:spcAft>
                          <a:spcPts val="0"/>
                        </a:spcAft>
                      </a:pPr>
                      <a:r>
                        <a:rPr lang="ru-RU" sz="1400" b="1" i="1" dirty="0">
                          <a:solidFill>
                            <a:srgbClr val="000000"/>
                          </a:solidFill>
                          <a:effectLst/>
                          <a:latin typeface="Times New Roman" panose="02020603050405020304" pitchFamily="18" charset="0"/>
                          <a:cs typeface="Times New Roman" panose="02020603050405020304" pitchFamily="18" charset="0"/>
                        </a:rPr>
                        <a:t>ом, ем, им/</a:t>
                      </a:r>
                    </a:p>
                    <a:p>
                      <a:pPr algn="ctr">
                        <a:lnSpc>
                          <a:spcPct val="107000"/>
                        </a:lnSpc>
                        <a:spcAft>
                          <a:spcPts val="0"/>
                        </a:spcAft>
                      </a:pPr>
                      <a:r>
                        <a:rPr lang="ru-RU" sz="1400" b="1" i="1" dirty="0">
                          <a:solidFill>
                            <a:srgbClr val="000000"/>
                          </a:solidFill>
                          <a:effectLst/>
                          <a:latin typeface="Times New Roman" panose="02020603050405020304" pitchFamily="18" charset="0"/>
                          <a:cs typeface="Times New Roman" panose="02020603050405020304" pitchFamily="18" charset="0"/>
                        </a:rPr>
                        <a:t>нн, н, енн, т</a:t>
                      </a:r>
                      <a:endParaRPr lang="ru-RU" sz="1400" i="1" dirty="0">
                        <a:effectLst/>
                        <a:latin typeface="Times New Roman" panose="02020603050405020304" pitchFamily="18" charset="0"/>
                        <a:cs typeface="Times New Roman" panose="02020603050405020304" pitchFamily="18" charset="0"/>
                      </a:endParaRPr>
                    </a:p>
                  </a:txBody>
                  <a:tcPr marL="61096" marR="61096" marT="0" marB="0"/>
                </a:tc>
                <a:extLst>
                  <a:ext uri="{0D108BD9-81ED-4DB2-BD59-A6C34878D82A}">
                    <a16:rowId xmlns:a16="http://schemas.microsoft.com/office/drawing/2014/main" val="1189155290"/>
                  </a:ext>
                </a:extLst>
              </a:tr>
            </a:tbl>
          </a:graphicData>
        </a:graphic>
      </p:graphicFrame>
      <p:sp>
        <p:nvSpPr>
          <p:cNvPr id="14" name="Стрелка: вправо 13">
            <a:extLst>
              <a:ext uri="{FF2B5EF4-FFF2-40B4-BE49-F238E27FC236}">
                <a16:creationId xmlns:a16="http://schemas.microsoft.com/office/drawing/2014/main" id="{C8E7C71B-413B-4EE7-B858-55791ED3D53E}"/>
              </a:ext>
            </a:extLst>
          </p:cNvPr>
          <p:cNvSpPr/>
          <p:nvPr/>
        </p:nvSpPr>
        <p:spPr>
          <a:xfrm>
            <a:off x="5043489" y="6321212"/>
            <a:ext cx="1336339"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3</a:t>
            </a:r>
          </a:p>
        </p:txBody>
      </p:sp>
    </p:spTree>
    <p:extLst>
      <p:ext uri="{BB962C8B-B14F-4D97-AF65-F5344CB8AC3E}">
        <p14:creationId xmlns:p14="http://schemas.microsoft.com/office/powerpoint/2010/main" val="69364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трелка: вправо 5">
            <a:extLst>
              <a:ext uri="{FF2B5EF4-FFF2-40B4-BE49-F238E27FC236}">
                <a16:creationId xmlns:a16="http://schemas.microsoft.com/office/drawing/2014/main" id="{BC00AAF5-5833-4BF7-8398-9B6FC2258EC0}"/>
              </a:ext>
            </a:extLst>
          </p:cNvPr>
          <p:cNvSpPr/>
          <p:nvPr/>
        </p:nvSpPr>
        <p:spPr>
          <a:xfrm>
            <a:off x="5108895" y="246855"/>
            <a:ext cx="1277617"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4</a:t>
            </a:r>
          </a:p>
        </p:txBody>
      </p:sp>
      <p:sp>
        <p:nvSpPr>
          <p:cNvPr id="12" name="Стрелка: вправо 11">
            <a:extLst>
              <a:ext uri="{FF2B5EF4-FFF2-40B4-BE49-F238E27FC236}">
                <a16:creationId xmlns:a16="http://schemas.microsoft.com/office/drawing/2014/main" id="{69097F12-1347-48FD-B697-021CF75620DC}"/>
              </a:ext>
            </a:extLst>
          </p:cNvPr>
          <p:cNvSpPr/>
          <p:nvPr/>
        </p:nvSpPr>
        <p:spPr>
          <a:xfrm>
            <a:off x="5108895" y="4587156"/>
            <a:ext cx="1271434"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5</a:t>
            </a:r>
          </a:p>
        </p:txBody>
      </p:sp>
      <p:graphicFrame>
        <p:nvGraphicFramePr>
          <p:cNvPr id="2" name="Таблица 2">
            <a:extLst>
              <a:ext uri="{FF2B5EF4-FFF2-40B4-BE49-F238E27FC236}">
                <a16:creationId xmlns:a16="http://schemas.microsoft.com/office/drawing/2014/main" id="{B2140292-94F0-4B10-94C4-400A2595341C}"/>
              </a:ext>
            </a:extLst>
          </p:cNvPr>
          <p:cNvGraphicFramePr>
            <a:graphicFrameLocks noGrp="1"/>
          </p:cNvGraphicFramePr>
          <p:nvPr>
            <p:extLst>
              <p:ext uri="{D42A27DB-BD31-4B8C-83A1-F6EECF244321}">
                <p14:modId xmlns:p14="http://schemas.microsoft.com/office/powerpoint/2010/main" val="1280566398"/>
              </p:ext>
            </p:extLst>
          </p:nvPr>
        </p:nvGraphicFramePr>
        <p:xfrm>
          <a:off x="471487" y="531060"/>
          <a:ext cx="5908842" cy="4056096"/>
        </p:xfrm>
        <a:graphic>
          <a:graphicData uri="http://schemas.openxmlformats.org/drawingml/2006/table">
            <a:tbl>
              <a:tblPr firstRow="1" bandRow="1">
                <a:tableStyleId>{ED083AE6-46FA-4A59-8FB0-9F97EB10719F}</a:tableStyleId>
              </a:tblPr>
              <a:tblGrid>
                <a:gridCol w="2954421">
                  <a:extLst>
                    <a:ext uri="{9D8B030D-6E8A-4147-A177-3AD203B41FA5}">
                      <a16:colId xmlns:a16="http://schemas.microsoft.com/office/drawing/2014/main" val="3441078360"/>
                    </a:ext>
                  </a:extLst>
                </a:gridCol>
                <a:gridCol w="2954421">
                  <a:extLst>
                    <a:ext uri="{9D8B030D-6E8A-4147-A177-3AD203B41FA5}">
                      <a16:colId xmlns:a16="http://schemas.microsoft.com/office/drawing/2014/main" val="1156914417"/>
                    </a:ext>
                  </a:extLst>
                </a:gridCol>
              </a:tblGrid>
              <a:tr h="338146">
                <a:tc gridSpan="2">
                  <a:txBody>
                    <a:bodyPr/>
                    <a:lstStyle/>
                    <a:p>
                      <a:pPr algn="ctr"/>
                      <a:r>
                        <a:rPr lang="ru-RU" sz="2400" i="1" dirty="0">
                          <a:latin typeface="Times New Roman" panose="02020603050405020304" pitchFamily="18" charset="0"/>
                          <a:cs typeface="Times New Roman" panose="02020603050405020304" pitchFamily="18" charset="0"/>
                        </a:rPr>
                        <a:t>Обособление определений</a:t>
                      </a:r>
                    </a:p>
                  </a:txBody>
                  <a:tcPr/>
                </a:tc>
                <a:tc hMerge="1">
                  <a:txBody>
                    <a:bodyPr/>
                    <a:lstStyle/>
                    <a:p>
                      <a:endParaRPr lang="ru-RU" dirty="0"/>
                    </a:p>
                  </a:txBody>
                  <a:tcPr/>
                </a:tc>
                <a:extLst>
                  <a:ext uri="{0D108BD9-81ED-4DB2-BD59-A6C34878D82A}">
                    <a16:rowId xmlns:a16="http://schemas.microsoft.com/office/drawing/2014/main" val="3738255155"/>
                  </a:ext>
                </a:extLst>
              </a:tr>
              <a:tr h="370840">
                <a:tc>
                  <a:txBody>
                    <a:bodyPr/>
                    <a:lstStyle/>
                    <a:p>
                      <a:r>
                        <a:rPr lang="ru-RU" sz="1400" dirty="0">
                          <a:latin typeface="Times New Roman" panose="02020603050405020304" pitchFamily="18" charset="0"/>
                          <a:cs typeface="Times New Roman" panose="02020603050405020304" pitchFamily="18" charset="0"/>
                        </a:rPr>
                        <a:t>1. Если определение стоит </a:t>
                      </a:r>
                      <a:r>
                        <a:rPr lang="ru-RU" sz="1400" b="1" i="1" u="sng" dirty="0">
                          <a:latin typeface="Times New Roman" panose="02020603050405020304" pitchFamily="18" charset="0"/>
                          <a:cs typeface="Times New Roman" panose="02020603050405020304" pitchFamily="18" charset="0"/>
                        </a:rPr>
                        <a:t>после</a:t>
                      </a:r>
                      <a:r>
                        <a:rPr lang="ru-RU" sz="1400" dirty="0">
                          <a:latin typeface="Times New Roman" panose="02020603050405020304" pitchFamily="18" charset="0"/>
                          <a:cs typeface="Times New Roman" panose="02020603050405020304" pitchFamily="18" charset="0"/>
                        </a:rPr>
                        <a:t> определяемого слова </a:t>
                      </a:r>
                    </a:p>
                  </a:txBody>
                  <a:tcPr/>
                </a:tc>
                <a:tc>
                  <a:txBody>
                    <a:bodyPr/>
                    <a:lstStyle/>
                    <a:p>
                      <a:r>
                        <a:rPr lang="ru-RU" sz="1400" dirty="0">
                          <a:latin typeface="Times New Roman" panose="02020603050405020304" pitchFamily="18" charset="0"/>
                          <a:cs typeface="Times New Roman" panose="02020603050405020304" pitchFamily="18" charset="0"/>
                        </a:rPr>
                        <a:t>Почти каждому </a:t>
                      </a:r>
                      <a:r>
                        <a:rPr lang="ru-RU" sz="1400" b="1" u="sng" dirty="0">
                          <a:latin typeface="Times New Roman" panose="02020603050405020304" pitchFamily="18" charset="0"/>
                          <a:cs typeface="Times New Roman" panose="02020603050405020304" pitchFamily="18" charset="0"/>
                        </a:rPr>
                        <a:t>человеку</a:t>
                      </a:r>
                      <a:r>
                        <a:rPr lang="ru-RU" sz="1400" dirty="0">
                          <a:latin typeface="Times New Roman" panose="02020603050405020304" pitchFamily="18" charset="0"/>
                          <a:cs typeface="Times New Roman" panose="02020603050405020304" pitchFamily="18" charset="0"/>
                        </a:rPr>
                        <a:t>, /</a:t>
                      </a:r>
                      <a:r>
                        <a:rPr lang="ru-RU" sz="1400" b="1" i="1" dirty="0">
                          <a:latin typeface="Times New Roman" panose="02020603050405020304" pitchFamily="18" charset="0"/>
                          <a:cs typeface="Times New Roman" panose="02020603050405020304" pitchFamily="18" charset="0"/>
                        </a:rPr>
                        <a:t>не лишенному воображения</a:t>
                      </a:r>
                      <a:r>
                        <a:rPr lang="ru-RU" sz="1400" dirty="0">
                          <a:latin typeface="Times New Roman" panose="02020603050405020304" pitchFamily="18" charset="0"/>
                          <a:cs typeface="Times New Roman" panose="02020603050405020304" pitchFamily="18" charset="0"/>
                        </a:rPr>
                        <a:t>/, судьба готовит встречу с Парижем</a:t>
                      </a:r>
                    </a:p>
                  </a:txBody>
                  <a:tcPr/>
                </a:tc>
                <a:extLst>
                  <a:ext uri="{0D108BD9-81ED-4DB2-BD59-A6C34878D82A}">
                    <a16:rowId xmlns:a16="http://schemas.microsoft.com/office/drawing/2014/main" val="929158998"/>
                  </a:ext>
                </a:extLst>
              </a:tr>
              <a:tr h="977616">
                <a:tc>
                  <a:txBody>
                    <a:bodyPr/>
                    <a:lstStyle/>
                    <a:p>
                      <a:r>
                        <a:rPr lang="ru-RU" sz="1400" dirty="0">
                          <a:latin typeface="Times New Roman" panose="02020603050405020304" pitchFamily="18" charset="0"/>
                          <a:cs typeface="Times New Roman" panose="02020603050405020304" pitchFamily="18" charset="0"/>
                        </a:rPr>
                        <a:t>2. Если определение стоит </a:t>
                      </a:r>
                      <a:r>
                        <a:rPr lang="ru-RU" sz="1400" b="1" u="sng" dirty="0">
                          <a:latin typeface="Times New Roman" panose="02020603050405020304" pitchFamily="18" charset="0"/>
                          <a:cs typeface="Times New Roman" panose="02020603050405020304" pitchFamily="18" charset="0"/>
                        </a:rPr>
                        <a:t>перед</a:t>
                      </a:r>
                      <a:r>
                        <a:rPr lang="ru-RU" sz="1400" dirty="0">
                          <a:latin typeface="Times New Roman" panose="02020603050405020304" pitchFamily="18" charset="0"/>
                          <a:cs typeface="Times New Roman" panose="02020603050405020304" pitchFamily="18" charset="0"/>
                        </a:rPr>
                        <a:t> определяемым словом, выраженным личным местоимением</a:t>
                      </a:r>
                    </a:p>
                  </a:txBody>
                  <a:tcPr/>
                </a:tc>
                <a:tc>
                  <a:txBody>
                    <a:bodyPr/>
                    <a:lstStyle/>
                    <a:p>
                      <a:r>
                        <a:rPr lang="ru-RU" sz="1400" dirty="0">
                          <a:latin typeface="Times New Roman" panose="02020603050405020304" pitchFamily="18" charset="0"/>
                          <a:cs typeface="Times New Roman" panose="02020603050405020304" pitchFamily="18" charset="0"/>
                        </a:rPr>
                        <a:t>/</a:t>
                      </a:r>
                      <a:r>
                        <a:rPr lang="ru-RU" sz="1400" b="1" i="1" dirty="0">
                          <a:latin typeface="Times New Roman" panose="02020603050405020304" pitchFamily="18" charset="0"/>
                          <a:cs typeface="Times New Roman" panose="02020603050405020304" pitchFamily="18" charset="0"/>
                        </a:rPr>
                        <a:t>Полную горячей веры в близкую победу</a:t>
                      </a:r>
                      <a:r>
                        <a:rPr lang="ru-RU" sz="1400" dirty="0">
                          <a:latin typeface="Times New Roman" panose="02020603050405020304" pitchFamily="18" charset="0"/>
                          <a:cs typeface="Times New Roman" panose="02020603050405020304" pitchFamily="18" charset="0"/>
                        </a:rPr>
                        <a:t>/, </a:t>
                      </a:r>
                      <a:r>
                        <a:rPr lang="ru-RU" sz="1400" b="1" u="sng" dirty="0">
                          <a:latin typeface="Times New Roman" panose="02020603050405020304" pitchFamily="18" charset="0"/>
                          <a:cs typeface="Times New Roman" panose="02020603050405020304" pitchFamily="18" charset="0"/>
                        </a:rPr>
                        <a:t>ее</a:t>
                      </a:r>
                      <a:r>
                        <a:rPr lang="ru-RU" sz="1400" dirty="0">
                          <a:latin typeface="Times New Roman" panose="02020603050405020304" pitchFamily="18" charset="0"/>
                          <a:cs typeface="Times New Roman" panose="02020603050405020304" pitchFamily="18" charset="0"/>
                        </a:rPr>
                        <a:t> ничто не могло ни поколебать, ни остановить.</a:t>
                      </a:r>
                    </a:p>
                  </a:txBody>
                  <a:tcPr/>
                </a:tc>
                <a:extLst>
                  <a:ext uri="{0D108BD9-81ED-4DB2-BD59-A6C34878D82A}">
                    <a16:rowId xmlns:a16="http://schemas.microsoft.com/office/drawing/2014/main" val="2800322708"/>
                  </a:ext>
                </a:extLst>
              </a:tr>
              <a:tr h="370840">
                <a:tc>
                  <a:txBody>
                    <a:bodyPr/>
                    <a:lstStyle/>
                    <a:p>
                      <a:r>
                        <a:rPr lang="ru-RU" sz="1400" dirty="0">
                          <a:latin typeface="Times New Roman" panose="02020603050405020304" pitchFamily="18" charset="0"/>
                          <a:cs typeface="Times New Roman" panose="02020603050405020304" pitchFamily="18" charset="0"/>
                        </a:rPr>
                        <a:t>3. Если определение стоит </a:t>
                      </a:r>
                      <a:r>
                        <a:rPr lang="ru-RU" sz="1400" b="1" u="sng" dirty="0">
                          <a:latin typeface="Times New Roman" panose="02020603050405020304" pitchFamily="18" charset="0"/>
                          <a:cs typeface="Times New Roman" panose="02020603050405020304" pitchFamily="18" charset="0"/>
                        </a:rPr>
                        <a:t>перед</a:t>
                      </a:r>
                      <a:r>
                        <a:rPr lang="ru-RU" sz="1400" dirty="0">
                          <a:latin typeface="Times New Roman" panose="02020603050405020304" pitchFamily="18" charset="0"/>
                          <a:cs typeface="Times New Roman" panose="02020603050405020304" pitchFamily="18" charset="0"/>
                        </a:rPr>
                        <a:t> определяемым словом, но имеет </a:t>
                      </a:r>
                      <a:r>
                        <a:rPr lang="ru-RU" sz="1400" b="1" u="sng" dirty="0">
                          <a:latin typeface="Times New Roman" panose="02020603050405020304" pitchFamily="18" charset="0"/>
                          <a:cs typeface="Times New Roman" panose="02020603050405020304" pitchFamily="18" charset="0"/>
                        </a:rPr>
                        <a:t>добавочное</a:t>
                      </a:r>
                      <a:r>
                        <a:rPr lang="ru-RU" sz="1400" dirty="0">
                          <a:latin typeface="Times New Roman" panose="02020603050405020304" pitchFamily="18" charset="0"/>
                          <a:cs typeface="Times New Roman" panose="02020603050405020304" pitchFamily="18" charset="0"/>
                        </a:rPr>
                        <a:t> </a:t>
                      </a:r>
                      <a:r>
                        <a:rPr lang="ru-RU" sz="1400" b="1" u="sng" dirty="0">
                          <a:latin typeface="Times New Roman" panose="02020603050405020304" pitchFamily="18" charset="0"/>
                          <a:cs typeface="Times New Roman" panose="02020603050405020304" pitchFamily="18" charset="0"/>
                        </a:rPr>
                        <a:t>обстоятельственное</a:t>
                      </a:r>
                      <a:r>
                        <a:rPr lang="ru-RU" sz="1400" dirty="0">
                          <a:latin typeface="Times New Roman" panose="02020603050405020304" pitchFamily="18" charset="0"/>
                          <a:cs typeface="Times New Roman" panose="02020603050405020304" pitchFamily="18" charset="0"/>
                        </a:rPr>
                        <a:t> </a:t>
                      </a:r>
                      <a:r>
                        <a:rPr lang="ru-RU" sz="1400" b="1" u="sng" dirty="0">
                          <a:latin typeface="Times New Roman" panose="02020603050405020304" pitchFamily="18" charset="0"/>
                          <a:cs typeface="Times New Roman" panose="02020603050405020304" pitchFamily="18" charset="0"/>
                        </a:rPr>
                        <a:t>значение</a:t>
                      </a:r>
                      <a:r>
                        <a:rPr lang="ru-RU" sz="1400" dirty="0">
                          <a:latin typeface="Times New Roman" panose="02020603050405020304" pitchFamily="18" charset="0"/>
                          <a:cs typeface="Times New Roman" panose="02020603050405020304" pitchFamily="18" charset="0"/>
                        </a:rPr>
                        <a:t> (причины, условия, уступки)</a:t>
                      </a:r>
                    </a:p>
                  </a:txBody>
                  <a:tcPr/>
                </a:tc>
                <a:tc>
                  <a:txBody>
                    <a:bodyPr/>
                    <a:lstStyle/>
                    <a:p>
                      <a:r>
                        <a:rPr lang="ru-RU" sz="1400" dirty="0">
                          <a:latin typeface="Times New Roman" panose="02020603050405020304" pitchFamily="18" charset="0"/>
                          <a:cs typeface="Times New Roman" panose="02020603050405020304" pitchFamily="18" charset="0"/>
                        </a:rPr>
                        <a:t>/</a:t>
                      </a:r>
                      <a:r>
                        <a:rPr lang="ru-RU" sz="1400" b="1" i="1" dirty="0">
                          <a:latin typeface="Times New Roman" panose="02020603050405020304" pitchFamily="18" charset="0"/>
                          <a:cs typeface="Times New Roman" panose="02020603050405020304" pitchFamily="18" charset="0"/>
                        </a:rPr>
                        <a:t>Воспылавший было жаждой отмщения</a:t>
                      </a:r>
                      <a:r>
                        <a:rPr lang="ru-RU" sz="1400" dirty="0">
                          <a:latin typeface="Times New Roman" panose="02020603050405020304" pitchFamily="18" charset="0"/>
                          <a:cs typeface="Times New Roman" panose="02020603050405020304" pitchFamily="18" charset="0"/>
                        </a:rPr>
                        <a:t>/, </a:t>
                      </a:r>
                      <a:r>
                        <a:rPr lang="ru-RU" sz="1400" b="1" u="sng" dirty="0">
                          <a:latin typeface="Times New Roman" panose="02020603050405020304" pitchFamily="18" charset="0"/>
                          <a:cs typeface="Times New Roman" panose="02020603050405020304" pitchFamily="18" charset="0"/>
                        </a:rPr>
                        <a:t>гость</a:t>
                      </a:r>
                      <a:r>
                        <a:rPr lang="ru-RU" sz="1400" dirty="0">
                          <a:latin typeface="Times New Roman" panose="02020603050405020304" pitchFamily="18" charset="0"/>
                          <a:cs typeface="Times New Roman" panose="02020603050405020304" pitchFamily="18" charset="0"/>
                        </a:rPr>
                        <a:t> вел себя тихо и скромно.</a:t>
                      </a:r>
                    </a:p>
                  </a:txBody>
                  <a:tcPr/>
                </a:tc>
                <a:extLst>
                  <a:ext uri="{0D108BD9-81ED-4DB2-BD59-A6C34878D82A}">
                    <a16:rowId xmlns:a16="http://schemas.microsoft.com/office/drawing/2014/main" val="3332411052"/>
                  </a:ext>
                </a:extLst>
              </a:tr>
              <a:tr h="370840">
                <a:tc>
                  <a:txBody>
                    <a:bodyPr/>
                    <a:lstStyle/>
                    <a:p>
                      <a:r>
                        <a:rPr lang="ru-RU" sz="1400" dirty="0">
                          <a:latin typeface="Times New Roman" panose="02020603050405020304" pitchFamily="18" charset="0"/>
                          <a:cs typeface="Times New Roman" panose="02020603050405020304" pitchFamily="18" charset="0"/>
                        </a:rPr>
                        <a:t>4. Если отделен от определяемого слова другими членами предложения</a:t>
                      </a:r>
                    </a:p>
                  </a:txBody>
                  <a:tcPr/>
                </a:tc>
                <a:tc>
                  <a:txBody>
                    <a:bodyPr/>
                    <a:lstStyle/>
                    <a:p>
                      <a:r>
                        <a:rPr lang="ru-RU" sz="1400" dirty="0">
                          <a:latin typeface="Times New Roman" panose="02020603050405020304" pitchFamily="18" charset="0"/>
                          <a:cs typeface="Times New Roman" panose="02020603050405020304" pitchFamily="18" charset="0"/>
                        </a:rPr>
                        <a:t>/</a:t>
                      </a:r>
                      <a:r>
                        <a:rPr lang="ru-RU" sz="1400" b="1" u="sng" dirty="0">
                          <a:latin typeface="Times New Roman" panose="02020603050405020304" pitchFamily="18" charset="0"/>
                          <a:cs typeface="Times New Roman" panose="02020603050405020304" pitchFamily="18" charset="0"/>
                        </a:rPr>
                        <a:t>Наклонившиеся по ветру</a:t>
                      </a:r>
                      <a:r>
                        <a:rPr lang="ru-RU" sz="1400" dirty="0">
                          <a:latin typeface="Times New Roman" panose="02020603050405020304" pitchFamily="18" charset="0"/>
                          <a:cs typeface="Times New Roman" panose="02020603050405020304" pitchFamily="18" charset="0"/>
                        </a:rPr>
                        <a:t>/, мимо двинулись серые подорожные </a:t>
                      </a:r>
                      <a:r>
                        <a:rPr lang="ru-RU" sz="1400" b="1" u="sng" dirty="0">
                          <a:latin typeface="Times New Roman" panose="02020603050405020304" pitchFamily="18" charset="0"/>
                          <a:cs typeface="Times New Roman" panose="02020603050405020304" pitchFamily="18" charset="0"/>
                        </a:rPr>
                        <a:t>сорняки</a:t>
                      </a:r>
                      <a:r>
                        <a:rPr lang="ru-RU" sz="14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2323969093"/>
                  </a:ext>
                </a:extLst>
              </a:tr>
            </a:tbl>
          </a:graphicData>
        </a:graphic>
      </p:graphicFrame>
      <p:graphicFrame>
        <p:nvGraphicFramePr>
          <p:cNvPr id="3" name="Таблица 3">
            <a:extLst>
              <a:ext uri="{FF2B5EF4-FFF2-40B4-BE49-F238E27FC236}">
                <a16:creationId xmlns:a16="http://schemas.microsoft.com/office/drawing/2014/main" id="{1784A565-E21F-41B3-A401-F50371E70607}"/>
              </a:ext>
            </a:extLst>
          </p:cNvPr>
          <p:cNvGraphicFramePr>
            <a:graphicFrameLocks noGrp="1"/>
          </p:cNvGraphicFramePr>
          <p:nvPr>
            <p:extLst>
              <p:ext uri="{D42A27DB-BD31-4B8C-83A1-F6EECF244321}">
                <p14:modId xmlns:p14="http://schemas.microsoft.com/office/powerpoint/2010/main" val="1210403910"/>
              </p:ext>
            </p:extLst>
          </p:nvPr>
        </p:nvGraphicFramePr>
        <p:xfrm>
          <a:off x="471487" y="4871361"/>
          <a:ext cx="5908842" cy="4236720"/>
        </p:xfrm>
        <a:graphic>
          <a:graphicData uri="http://schemas.openxmlformats.org/drawingml/2006/table">
            <a:tbl>
              <a:tblPr firstRow="1" bandRow="1">
                <a:tableStyleId>{ED083AE6-46FA-4A59-8FB0-9F97EB10719F}</a:tableStyleId>
              </a:tblPr>
              <a:tblGrid>
                <a:gridCol w="2954421">
                  <a:extLst>
                    <a:ext uri="{9D8B030D-6E8A-4147-A177-3AD203B41FA5}">
                      <a16:colId xmlns:a16="http://schemas.microsoft.com/office/drawing/2014/main" val="1981249607"/>
                    </a:ext>
                  </a:extLst>
                </a:gridCol>
                <a:gridCol w="2954421">
                  <a:extLst>
                    <a:ext uri="{9D8B030D-6E8A-4147-A177-3AD203B41FA5}">
                      <a16:colId xmlns:a16="http://schemas.microsoft.com/office/drawing/2014/main" val="2189104597"/>
                    </a:ext>
                  </a:extLst>
                </a:gridCol>
              </a:tblGrid>
              <a:tr h="370840">
                <a:tc gridSpan="2">
                  <a:txBody>
                    <a:bodyPr/>
                    <a:lstStyle/>
                    <a:p>
                      <a:pPr algn="ctr"/>
                      <a:r>
                        <a:rPr lang="ru-RU" sz="2400" i="1" dirty="0">
                          <a:latin typeface="Times New Roman" panose="02020603050405020304" pitchFamily="18" charset="0"/>
                          <a:cs typeface="Times New Roman" panose="02020603050405020304" pitchFamily="18" charset="0"/>
                        </a:rPr>
                        <a:t>Не выделяются запятыми</a:t>
                      </a:r>
                    </a:p>
                  </a:txBody>
                  <a:tcPr/>
                </a:tc>
                <a:tc hMerge="1">
                  <a:txBody>
                    <a:bodyPr/>
                    <a:lstStyle/>
                    <a:p>
                      <a:endParaRPr lang="ru-RU" dirty="0"/>
                    </a:p>
                  </a:txBody>
                  <a:tcPr/>
                </a:tc>
                <a:extLst>
                  <a:ext uri="{0D108BD9-81ED-4DB2-BD59-A6C34878D82A}">
                    <a16:rowId xmlns:a16="http://schemas.microsoft.com/office/drawing/2014/main" val="592829872"/>
                  </a:ext>
                </a:extLst>
              </a:tr>
              <a:tr h="304992">
                <a:tc>
                  <a:txBody>
                    <a:bodyPr/>
                    <a:lstStyle/>
                    <a:p>
                      <a:r>
                        <a:rPr lang="ru-RU" sz="1400" dirty="0">
                          <a:latin typeface="Times New Roman" panose="02020603050405020304" pitchFamily="18" charset="0"/>
                          <a:cs typeface="Times New Roman" panose="02020603050405020304" pitchFamily="18" charset="0"/>
                        </a:rPr>
                        <a:t>1. Если определение стоит перед определяемым словом, не имеет добавочного обстоятельственного значения и  не относится к личному местоимению</a:t>
                      </a:r>
                    </a:p>
                  </a:txBody>
                  <a:tcPr/>
                </a:tc>
                <a:tc>
                  <a:txBody>
                    <a:bodyPr/>
                    <a:lstStyle/>
                    <a:p>
                      <a:r>
                        <a:rPr lang="ru-RU" sz="1400" dirty="0">
                          <a:latin typeface="Times New Roman" panose="02020603050405020304" pitchFamily="18" charset="0"/>
                          <a:cs typeface="Times New Roman" panose="02020603050405020304" pitchFamily="18" charset="0"/>
                        </a:rPr>
                        <a:t>Он чувствует /</a:t>
                      </a:r>
                      <a:r>
                        <a:rPr lang="ru-RU" sz="1400" b="1" i="1" dirty="0">
                          <a:latin typeface="Times New Roman" panose="02020603050405020304" pitchFamily="18" charset="0"/>
                          <a:cs typeface="Times New Roman" panose="02020603050405020304" pitchFamily="18" charset="0"/>
                        </a:rPr>
                        <a:t>смешанную с тревогой</a:t>
                      </a:r>
                      <a:r>
                        <a:rPr lang="ru-RU" sz="1400" dirty="0">
                          <a:latin typeface="Times New Roman" panose="02020603050405020304" pitchFamily="18" charset="0"/>
                          <a:cs typeface="Times New Roman" panose="02020603050405020304" pitchFamily="18" charset="0"/>
                        </a:rPr>
                        <a:t>/ гордость</a:t>
                      </a:r>
                    </a:p>
                  </a:txBody>
                  <a:tcPr/>
                </a:tc>
                <a:extLst>
                  <a:ext uri="{0D108BD9-81ED-4DB2-BD59-A6C34878D82A}">
                    <a16:rowId xmlns:a16="http://schemas.microsoft.com/office/drawing/2014/main" val="3338544739"/>
                  </a:ext>
                </a:extLst>
              </a:tr>
              <a:tr h="370840">
                <a:tc>
                  <a:txBody>
                    <a:bodyPr/>
                    <a:lstStyle/>
                    <a:p>
                      <a:r>
                        <a:rPr lang="ru-RU" sz="1400" dirty="0">
                          <a:latin typeface="Times New Roman" panose="02020603050405020304" pitchFamily="18" charset="0"/>
                          <a:cs typeface="Times New Roman" panose="02020603050405020304" pitchFamily="18" charset="0"/>
                        </a:rPr>
                        <a:t>2. Одиночные прилагательные и причастия, входящие в состав сказуемого</a:t>
                      </a:r>
                    </a:p>
                  </a:txBody>
                  <a:tcPr/>
                </a:tc>
                <a:tc>
                  <a:txBody>
                    <a:bodyPr/>
                    <a:lstStyle/>
                    <a:p>
                      <a:r>
                        <a:rPr lang="ru-RU" sz="1400" dirty="0">
                          <a:latin typeface="Times New Roman" panose="02020603050405020304" pitchFamily="18" charset="0"/>
                          <a:cs typeface="Times New Roman" panose="02020603050405020304" pitchFamily="18" charset="0"/>
                        </a:rPr>
                        <a:t>Он </a:t>
                      </a:r>
                      <a:r>
                        <a:rPr lang="ru-RU" sz="1400" b="1" dirty="0">
                          <a:latin typeface="Times New Roman" panose="02020603050405020304" pitchFamily="18" charset="0"/>
                          <a:cs typeface="Times New Roman" panose="02020603050405020304" pitchFamily="18" charset="0"/>
                        </a:rPr>
                        <a:t>показался</a:t>
                      </a:r>
                      <a:r>
                        <a:rPr lang="ru-RU" sz="1400" dirty="0">
                          <a:latin typeface="Times New Roman" panose="02020603050405020304" pitchFamily="18" charset="0"/>
                          <a:cs typeface="Times New Roman" panose="02020603050405020304" pitchFamily="18" charset="0"/>
                        </a:rPr>
                        <a:t> мне </a:t>
                      </a:r>
                      <a:r>
                        <a:rPr lang="ru-RU" sz="1400" b="1" dirty="0">
                          <a:latin typeface="Times New Roman" panose="02020603050405020304" pitchFamily="18" charset="0"/>
                          <a:cs typeface="Times New Roman" panose="02020603050405020304" pitchFamily="18" charset="0"/>
                        </a:rPr>
                        <a:t>усталым</a:t>
                      </a:r>
                      <a:r>
                        <a:rPr lang="ru-RU" sz="1400" dirty="0">
                          <a:latin typeface="Times New Roman" panose="02020603050405020304" pitchFamily="18" charset="0"/>
                          <a:cs typeface="Times New Roman" panose="02020603050405020304" pitchFamily="18" charset="0"/>
                        </a:rPr>
                        <a:t> и </a:t>
                      </a:r>
                      <a:r>
                        <a:rPr lang="ru-RU" sz="1400" b="1" dirty="0">
                          <a:latin typeface="Times New Roman" panose="02020603050405020304" pitchFamily="18" charset="0"/>
                          <a:cs typeface="Times New Roman" panose="02020603050405020304" pitchFamily="18" charset="0"/>
                        </a:rPr>
                        <a:t>грустным.</a:t>
                      </a:r>
                    </a:p>
                  </a:txBody>
                  <a:tcPr/>
                </a:tc>
                <a:extLst>
                  <a:ext uri="{0D108BD9-81ED-4DB2-BD59-A6C34878D82A}">
                    <a16:rowId xmlns:a16="http://schemas.microsoft.com/office/drawing/2014/main" val="2530626834"/>
                  </a:ext>
                </a:extLst>
              </a:tr>
              <a:tr h="370840">
                <a:tc>
                  <a:txBody>
                    <a:bodyPr/>
                    <a:lstStyle/>
                    <a:p>
                      <a:r>
                        <a:rPr lang="ru-RU" sz="1400" dirty="0">
                          <a:latin typeface="Times New Roman" panose="02020603050405020304" pitchFamily="18" charset="0"/>
                          <a:cs typeface="Times New Roman" panose="02020603050405020304" pitchFamily="18" charset="0"/>
                        </a:rPr>
                        <a:t>3. Одиночные определения, стоящие после отрицательных и неопределенных местоимений</a:t>
                      </a:r>
                    </a:p>
                  </a:txBody>
                  <a:tcPr/>
                </a:tc>
                <a:tc>
                  <a:txBody>
                    <a:bodyPr/>
                    <a:lstStyle/>
                    <a:p>
                      <a:r>
                        <a:rPr lang="ru-RU" sz="1400" dirty="0">
                          <a:latin typeface="Times New Roman" panose="02020603050405020304" pitchFamily="18" charset="0"/>
                          <a:cs typeface="Times New Roman" panose="02020603050405020304" pitchFamily="18" charset="0"/>
                        </a:rPr>
                        <a:t>В мире произошло </a:t>
                      </a:r>
                      <a:r>
                        <a:rPr lang="ru-RU" sz="1400" b="1" u="sng" dirty="0">
                          <a:latin typeface="Times New Roman" panose="02020603050405020304" pitchFamily="18" charset="0"/>
                          <a:cs typeface="Times New Roman" panose="02020603050405020304" pitchFamily="18" charset="0"/>
                        </a:rPr>
                        <a:t>нечто</a:t>
                      </a:r>
                      <a:r>
                        <a:rPr lang="ru-RU" sz="1400" dirty="0">
                          <a:latin typeface="Times New Roman" panose="02020603050405020304" pitchFamily="18" charset="0"/>
                          <a:cs typeface="Times New Roman" panose="02020603050405020304" pitchFamily="18" charset="0"/>
                        </a:rPr>
                        <a:t> /</a:t>
                      </a:r>
                      <a:r>
                        <a:rPr lang="ru-RU" sz="1400" b="1" i="1" dirty="0">
                          <a:latin typeface="Times New Roman" panose="02020603050405020304" pitchFamily="18" charset="0"/>
                          <a:cs typeface="Times New Roman" panose="02020603050405020304" pitchFamily="18" charset="0"/>
                        </a:rPr>
                        <a:t>имеющее отношение лично ко мне/.</a:t>
                      </a:r>
                    </a:p>
                  </a:txBody>
                  <a:tcPr/>
                </a:tc>
                <a:extLst>
                  <a:ext uri="{0D108BD9-81ED-4DB2-BD59-A6C34878D82A}">
                    <a16:rowId xmlns:a16="http://schemas.microsoft.com/office/drawing/2014/main" val="366536686"/>
                  </a:ext>
                </a:extLst>
              </a:tr>
              <a:tr h="370840">
                <a:tc gridSpan="2">
                  <a:txBody>
                    <a:bodyPr/>
                    <a:lstStyle/>
                    <a:p>
                      <a:pPr algn="ctr"/>
                      <a:r>
                        <a:rPr lang="ru-RU" sz="1400" b="1" u="none" dirty="0">
                          <a:solidFill>
                            <a:srgbClr val="FF0000"/>
                          </a:solidFill>
                          <a:latin typeface="Times New Roman" panose="02020603050405020304" pitchFamily="18" charset="0"/>
                          <a:cs typeface="Times New Roman" panose="02020603050405020304" pitchFamily="18" charset="0"/>
                        </a:rPr>
                        <a:t>Запомни</a:t>
                      </a:r>
                      <a:r>
                        <a:rPr lang="ru-RU" sz="1400" u="none" dirty="0">
                          <a:solidFill>
                            <a:srgbClr val="FF0000"/>
                          </a:solidFill>
                          <a:latin typeface="Times New Roman" panose="02020603050405020304" pitchFamily="18" charset="0"/>
                          <a:cs typeface="Times New Roman" panose="02020603050405020304" pitchFamily="18" charset="0"/>
                        </a:rPr>
                        <a:t>!</a:t>
                      </a:r>
                      <a:r>
                        <a:rPr lang="ru-RU" sz="1400" u="none" dirty="0">
                          <a:latin typeface="Times New Roman" panose="02020603050405020304" pitchFamily="18" charset="0"/>
                          <a:cs typeface="Times New Roman" panose="02020603050405020304" pitchFamily="18" charset="0"/>
                        </a:rPr>
                        <a:t> Между однородными определительными оборотами </a:t>
                      </a:r>
                    </a:p>
                    <a:p>
                      <a:pPr algn="ctr"/>
                      <a:r>
                        <a:rPr lang="ru-RU" sz="1400" b="1" u="sng" dirty="0">
                          <a:latin typeface="Times New Roman" panose="02020603050405020304" pitchFamily="18" charset="0"/>
                          <a:cs typeface="Times New Roman" panose="02020603050405020304" pitchFamily="18" charset="0"/>
                        </a:rPr>
                        <a:t>не ставится</a:t>
                      </a:r>
                      <a:r>
                        <a:rPr lang="ru-RU" sz="1400" b="1" u="none" dirty="0">
                          <a:latin typeface="Times New Roman" panose="02020603050405020304" pitchFamily="18" charset="0"/>
                          <a:cs typeface="Times New Roman" panose="02020603050405020304" pitchFamily="18" charset="0"/>
                        </a:rPr>
                        <a:t> </a:t>
                      </a:r>
                      <a:r>
                        <a:rPr lang="ru-RU" sz="1400" u="none" dirty="0">
                          <a:latin typeface="Times New Roman" panose="02020603050405020304" pitchFamily="18" charset="0"/>
                          <a:cs typeface="Times New Roman" panose="02020603050405020304" pitchFamily="18" charset="0"/>
                        </a:rPr>
                        <a:t>запятая: </a:t>
                      </a:r>
                    </a:p>
                    <a:p>
                      <a:pPr algn="ctr"/>
                      <a:r>
                        <a:rPr lang="ru-RU" sz="1400" u="none" dirty="0">
                          <a:latin typeface="Times New Roman" panose="02020603050405020304" pitchFamily="18" charset="0"/>
                          <a:cs typeface="Times New Roman" panose="02020603050405020304" pitchFamily="18" charset="0"/>
                        </a:rPr>
                        <a:t>Жизнь, /</a:t>
                      </a:r>
                      <a:r>
                        <a:rPr lang="ru-RU" sz="1400" b="1" i="1" u="none" dirty="0">
                          <a:latin typeface="Times New Roman" panose="02020603050405020304" pitchFamily="18" charset="0"/>
                          <a:cs typeface="Times New Roman" panose="02020603050405020304" pitchFamily="18" charset="0"/>
                        </a:rPr>
                        <a:t>не лишенная нравственных начал и сведенная к выживанию</a:t>
                      </a:r>
                      <a:r>
                        <a:rPr lang="ru-RU" sz="1400" u="none" dirty="0">
                          <a:latin typeface="Times New Roman" panose="02020603050405020304" pitchFamily="18" charset="0"/>
                          <a:cs typeface="Times New Roman" panose="02020603050405020304" pitchFamily="18" charset="0"/>
                        </a:rPr>
                        <a:t>/, недостойна человека.</a:t>
                      </a:r>
                    </a:p>
                    <a:p>
                      <a:endParaRPr lang="ru-RU" sz="1400" u="none" dirty="0">
                        <a:latin typeface="Times New Roman" panose="02020603050405020304" pitchFamily="18" charset="0"/>
                        <a:cs typeface="Times New Roman" panose="02020603050405020304" pitchFamily="18" charset="0"/>
                      </a:endParaRPr>
                    </a:p>
                  </a:txBody>
                  <a:tcPr/>
                </a:tc>
                <a:tc hMerge="1">
                  <a:txBody>
                    <a:bodyPr/>
                    <a:lstStyle/>
                    <a:p>
                      <a:endParaRPr lang="ru-RU"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26038180"/>
                  </a:ext>
                </a:extLst>
              </a:tr>
            </a:tbl>
          </a:graphicData>
        </a:graphic>
      </p:graphicFrame>
    </p:spTree>
    <p:extLst>
      <p:ext uri="{BB962C8B-B14F-4D97-AF65-F5344CB8AC3E}">
        <p14:creationId xmlns:p14="http://schemas.microsoft.com/office/powerpoint/2010/main" val="63281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скругленные противолежащие углы 10">
            <a:extLst>
              <a:ext uri="{FF2B5EF4-FFF2-40B4-BE49-F238E27FC236}">
                <a16:creationId xmlns:a16="http://schemas.microsoft.com/office/drawing/2014/main" id="{06443379-2175-4837-96B1-BA2BAFBD7BA7}"/>
              </a:ext>
            </a:extLst>
          </p:cNvPr>
          <p:cNvSpPr/>
          <p:nvPr/>
        </p:nvSpPr>
        <p:spPr>
          <a:xfrm>
            <a:off x="562062" y="234892"/>
            <a:ext cx="5821961" cy="385894"/>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2400" b="1" i="1" dirty="0">
                <a:solidFill>
                  <a:schemeClr val="tx1">
                    <a:lumMod val="75000"/>
                    <a:lumOff val="25000"/>
                  </a:schemeClr>
                </a:solidFill>
                <a:latin typeface="Times New Roman" panose="02020603050405020304" pitchFamily="18" charset="0"/>
                <a:cs typeface="Times New Roman" panose="02020603050405020304" pitchFamily="18" charset="0"/>
              </a:rPr>
              <a:t>ПРАКТИКУМ</a:t>
            </a:r>
          </a:p>
        </p:txBody>
      </p:sp>
      <p:sp>
        <p:nvSpPr>
          <p:cNvPr id="12" name="Прямоугольник: загнутый угол 11">
            <a:extLst>
              <a:ext uri="{FF2B5EF4-FFF2-40B4-BE49-F238E27FC236}">
                <a16:creationId xmlns:a16="http://schemas.microsoft.com/office/drawing/2014/main" id="{0DA69ECC-1277-4855-AC9F-546AD92F7008}"/>
              </a:ext>
            </a:extLst>
          </p:cNvPr>
          <p:cNvSpPr/>
          <p:nvPr/>
        </p:nvSpPr>
        <p:spPr>
          <a:xfrm>
            <a:off x="545287" y="939566"/>
            <a:ext cx="5838736" cy="2453782"/>
          </a:xfrm>
          <a:prstGeom prst="foldedCorner">
            <a:avLst/>
          </a:prstGeom>
          <a:pattFill prst="pct5">
            <a:fgClr>
              <a:schemeClr val="lt1"/>
            </a:fgClr>
            <a:bgClr>
              <a:schemeClr val="bg1"/>
            </a:bgClr>
          </a:pattFill>
        </p:spPr>
        <p:style>
          <a:lnRef idx="2">
            <a:schemeClr val="accent4"/>
          </a:lnRef>
          <a:fillRef idx="1">
            <a:schemeClr val="lt1"/>
          </a:fillRef>
          <a:effectRef idx="0">
            <a:schemeClr val="accent4"/>
          </a:effectRef>
          <a:fontRef idx="minor">
            <a:schemeClr val="dk1"/>
          </a:fontRef>
        </p:style>
        <p:txBody>
          <a:bodyPr rtlCol="0" anchor="ctr"/>
          <a:lstStyle/>
          <a:p>
            <a:pPr algn="r"/>
            <a:r>
              <a:rPr lang="ru-RU" sz="1600" dirty="0"/>
              <a:t>                                         </a:t>
            </a:r>
          </a:p>
          <a:p>
            <a:pPr algn="r"/>
            <a:r>
              <a:rPr lang="ru-RU" sz="1400" b="1" i="1" dirty="0">
                <a:latin typeface="Times New Roman" panose="02020603050405020304" pitchFamily="18" charset="0"/>
                <a:cs typeface="Times New Roman" panose="02020603050405020304" pitchFamily="18" charset="0"/>
              </a:rPr>
              <a:t>Подчеркните словосочетания сущ. + причастие.</a:t>
            </a:r>
          </a:p>
          <a:p>
            <a:pPr algn="just"/>
            <a:endParaRPr lang="ru-RU" sz="1400" dirty="0">
              <a:latin typeface="Times New Roman" panose="02020603050405020304" pitchFamily="18" charset="0"/>
              <a:cs typeface="Times New Roman" panose="02020603050405020304" pitchFamily="18" charset="0"/>
            </a:endParaRPr>
          </a:p>
          <a:p>
            <a:pPr algn="just"/>
            <a:r>
              <a:rPr lang="ru-RU" sz="1400" dirty="0">
                <a:latin typeface="Times New Roman" panose="02020603050405020304" pitchFamily="18" charset="0"/>
                <a:cs typeface="Times New Roman" panose="02020603050405020304" pitchFamily="18" charset="0"/>
              </a:rPr>
              <a:t>Нежный взгляд, серая мыш(?), разрезанный пирог, вымытые полы, чистый пол, танцующие дети, пр..смешная история, пропавший щеноч..к, ар..стованный пр..ступник, кожа..ая куртка, сломанный стул, зашитая дырка, городской парк, звери..ые следы, поющие птицы, (ярко)красные розы, сорванные розы, выкрашенные волосы, подстреленная птица, стреляющий воин, уд..вительный рассказ, листве(н-нн)ый лес, ч..рный кот, почерневшие камни, подстриженные волосы, открытая дверь, серебря(н-нн)ая цепочка, построенный дом, пришкольная территория.</a:t>
            </a:r>
          </a:p>
        </p:txBody>
      </p:sp>
      <p:sp>
        <p:nvSpPr>
          <p:cNvPr id="13" name="Стрелка: вправо 12">
            <a:extLst>
              <a:ext uri="{FF2B5EF4-FFF2-40B4-BE49-F238E27FC236}">
                <a16:creationId xmlns:a16="http://schemas.microsoft.com/office/drawing/2014/main" id="{CBD5A571-4D66-48B6-B46D-F3CCEB712684}"/>
              </a:ext>
            </a:extLst>
          </p:cNvPr>
          <p:cNvSpPr/>
          <p:nvPr/>
        </p:nvSpPr>
        <p:spPr>
          <a:xfrm>
            <a:off x="641759" y="939566"/>
            <a:ext cx="1434518" cy="38589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ЗАДАНИЕ 1</a:t>
            </a:r>
          </a:p>
        </p:txBody>
      </p:sp>
      <p:sp>
        <p:nvSpPr>
          <p:cNvPr id="14" name="Прямоугольник: загнутый угол 13">
            <a:extLst>
              <a:ext uri="{FF2B5EF4-FFF2-40B4-BE49-F238E27FC236}">
                <a16:creationId xmlns:a16="http://schemas.microsoft.com/office/drawing/2014/main" id="{63025386-0329-4322-84F8-C9E3A4397A28}"/>
              </a:ext>
            </a:extLst>
          </p:cNvPr>
          <p:cNvSpPr/>
          <p:nvPr/>
        </p:nvSpPr>
        <p:spPr>
          <a:xfrm>
            <a:off x="562062" y="3645018"/>
            <a:ext cx="5821961" cy="2969702"/>
          </a:xfrm>
          <a:prstGeom prst="foldedCorner">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sz="1600" dirty="0"/>
          </a:p>
          <a:p>
            <a:pPr algn="ctr"/>
            <a:endParaRPr lang="ru-RU" sz="1600" dirty="0"/>
          </a:p>
          <a:p>
            <a:pPr algn="r"/>
            <a:r>
              <a:rPr lang="ru-RU" sz="1400" b="1" dirty="0">
                <a:latin typeface="Times New Roman" panose="02020603050405020304" pitchFamily="18" charset="0"/>
                <a:cs typeface="Times New Roman" panose="02020603050405020304" pitchFamily="18" charset="0"/>
              </a:rPr>
              <a:t>  Найдите определение, графически обозначив его, </a:t>
            </a:r>
          </a:p>
          <a:p>
            <a:pPr algn="r"/>
            <a:r>
              <a:rPr lang="ru-RU" sz="1400" b="1" dirty="0">
                <a:latin typeface="Times New Roman" panose="02020603050405020304" pitchFamily="18" charset="0"/>
                <a:cs typeface="Times New Roman" panose="02020603050405020304" pitchFamily="18" charset="0"/>
              </a:rPr>
              <a:t>расставьте знаки препинания.</a:t>
            </a:r>
            <a:endParaRPr lang="ru-RU" sz="1400" dirty="0">
              <a:latin typeface="Times New Roman" panose="02020603050405020304" pitchFamily="18" charset="0"/>
              <a:cs typeface="Times New Roman" panose="02020603050405020304" pitchFamily="18" charset="0"/>
            </a:endParaRPr>
          </a:p>
          <a:p>
            <a:pPr algn="just"/>
            <a:r>
              <a:rPr lang="ru-RU" sz="1400" dirty="0">
                <a:latin typeface="Times New Roman" panose="02020603050405020304" pitchFamily="18" charset="0"/>
                <a:cs typeface="Times New Roman" panose="02020603050405020304" pitchFamily="18" charset="0"/>
              </a:rPr>
              <a:t>1.	Сад огражденный высоким забором молчаливо облетает. </a:t>
            </a:r>
          </a:p>
          <a:p>
            <a:pPr algn="just"/>
            <a:r>
              <a:rPr lang="ru-RU" sz="1400" dirty="0">
                <a:latin typeface="Times New Roman" panose="02020603050405020304" pitchFamily="18" charset="0"/>
                <a:cs typeface="Times New Roman" panose="02020603050405020304" pitchFamily="18" charset="0"/>
              </a:rPr>
              <a:t>2.	В Риме умевший печь хлеб раб стоил в 10 раз дороже гладиатора. </a:t>
            </a:r>
          </a:p>
          <a:p>
            <a:pPr algn="just"/>
            <a:r>
              <a:rPr lang="ru-RU" sz="1400" dirty="0">
                <a:latin typeface="Times New Roman" panose="02020603050405020304" pitchFamily="18" charset="0"/>
                <a:cs typeface="Times New Roman" panose="02020603050405020304" pitchFamily="18" charset="0"/>
              </a:rPr>
              <a:t>3.	Талантливо написанная книга обычно живет дольше автора. </a:t>
            </a:r>
          </a:p>
          <a:p>
            <a:pPr algn="just"/>
            <a:r>
              <a:rPr lang="ru-RU" sz="1400" dirty="0">
                <a:latin typeface="Times New Roman" panose="02020603050405020304" pitchFamily="18" charset="0"/>
                <a:cs typeface="Times New Roman" panose="02020603050405020304" pitchFamily="18" charset="0"/>
              </a:rPr>
              <a:t>4.	Парк угрюмый и печальный тянулся вдоль реки. </a:t>
            </a:r>
          </a:p>
          <a:p>
            <a:pPr algn="just"/>
            <a:r>
              <a:rPr lang="ru-RU" sz="1400" dirty="0">
                <a:latin typeface="Times New Roman" panose="02020603050405020304" pitchFamily="18" charset="0"/>
                <a:cs typeface="Times New Roman" panose="02020603050405020304" pitchFamily="18" charset="0"/>
              </a:rPr>
              <a:t>5.	Ее лицо мокрое от слез улыбалось. </a:t>
            </a:r>
          </a:p>
          <a:p>
            <a:pPr algn="just"/>
            <a:r>
              <a:rPr lang="ru-RU" sz="1400" dirty="0">
                <a:latin typeface="Times New Roman" panose="02020603050405020304" pitchFamily="18" charset="0"/>
                <a:cs typeface="Times New Roman" panose="02020603050405020304" pitchFamily="18" charset="0"/>
              </a:rPr>
              <a:t>6.	У древних римлян изготовленный с помощью дрожжей хлеб считался роскошью.</a:t>
            </a:r>
          </a:p>
          <a:p>
            <a:pPr algn="just"/>
            <a:r>
              <a:rPr lang="ru-RU" sz="1400" dirty="0">
                <a:latin typeface="Times New Roman" panose="02020603050405020304" pitchFamily="18" charset="0"/>
                <a:cs typeface="Times New Roman" panose="02020603050405020304" pitchFamily="18" charset="0"/>
              </a:rPr>
              <a:t>7.	Подавленный воспоминаниями Василий надолго замолчал. </a:t>
            </a:r>
          </a:p>
          <a:p>
            <a:pPr algn="just"/>
            <a:r>
              <a:rPr lang="ru-RU" sz="1400" dirty="0">
                <a:latin typeface="Times New Roman" panose="02020603050405020304" pitchFamily="18" charset="0"/>
                <a:cs typeface="Times New Roman" panose="02020603050405020304" pitchFamily="18" charset="0"/>
              </a:rPr>
              <a:t>8.	Глаза внимательные и добрые смотрели на меня.</a:t>
            </a:r>
          </a:p>
          <a:p>
            <a:pPr algn="just"/>
            <a:r>
              <a:rPr lang="ru-RU" sz="1400" dirty="0">
                <a:latin typeface="Times New Roman" panose="02020603050405020304" pitchFamily="18" charset="0"/>
                <a:cs typeface="Times New Roman" panose="02020603050405020304" pitchFamily="18" charset="0"/>
              </a:rPr>
              <a:t>9.	Там оказался переулок не замеченный с корабля.</a:t>
            </a:r>
          </a:p>
          <a:p>
            <a:pPr algn="just"/>
            <a:r>
              <a:rPr lang="ru-RU" sz="1400" dirty="0">
                <a:latin typeface="Times New Roman" panose="02020603050405020304" pitchFamily="18" charset="0"/>
                <a:cs typeface="Times New Roman" panose="02020603050405020304" pitchFamily="18" charset="0"/>
              </a:rPr>
              <a:t>10.	Это была самая удаленная от земли точка. </a:t>
            </a:r>
          </a:p>
        </p:txBody>
      </p:sp>
      <p:sp>
        <p:nvSpPr>
          <p:cNvPr id="15" name="Стрелка: вправо 14">
            <a:extLst>
              <a:ext uri="{FF2B5EF4-FFF2-40B4-BE49-F238E27FC236}">
                <a16:creationId xmlns:a16="http://schemas.microsoft.com/office/drawing/2014/main" id="{D703467D-F9AC-45DC-9B54-2EA00EECF174}"/>
              </a:ext>
            </a:extLst>
          </p:cNvPr>
          <p:cNvSpPr/>
          <p:nvPr/>
        </p:nvSpPr>
        <p:spPr>
          <a:xfrm>
            <a:off x="641759" y="3664589"/>
            <a:ext cx="1417742" cy="385894"/>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ЗАДАНИЕ 2</a:t>
            </a:r>
          </a:p>
        </p:txBody>
      </p:sp>
      <p:sp>
        <p:nvSpPr>
          <p:cNvPr id="16" name="Прямоугольник: загнутый угол 15">
            <a:extLst>
              <a:ext uri="{FF2B5EF4-FFF2-40B4-BE49-F238E27FC236}">
                <a16:creationId xmlns:a16="http://schemas.microsoft.com/office/drawing/2014/main" id="{00A2A382-35EB-4234-9DFB-C3D9B0BE6800}"/>
              </a:ext>
            </a:extLst>
          </p:cNvPr>
          <p:cNvSpPr/>
          <p:nvPr/>
        </p:nvSpPr>
        <p:spPr>
          <a:xfrm>
            <a:off x="545287" y="6785294"/>
            <a:ext cx="5838736" cy="2610375"/>
          </a:xfrm>
          <a:prstGeom prst="foldedCorner">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sz="1400" dirty="0"/>
          </a:p>
          <a:p>
            <a:pPr algn="ctr"/>
            <a:endParaRPr lang="ru-RU" sz="1400" dirty="0"/>
          </a:p>
          <a:p>
            <a:pPr algn="ctr"/>
            <a:endParaRPr lang="ru-RU" sz="1400" b="1" i="1" dirty="0">
              <a:latin typeface="Times New Roman" panose="02020603050405020304" pitchFamily="18" charset="0"/>
              <a:cs typeface="Times New Roman" panose="02020603050405020304" pitchFamily="18" charset="0"/>
            </a:endParaRPr>
          </a:p>
          <a:p>
            <a:pPr algn="r"/>
            <a:r>
              <a:rPr lang="ru-RU" sz="1400" b="1" i="1" dirty="0">
                <a:latin typeface="Times New Roman" panose="02020603050405020304" pitchFamily="18" charset="0"/>
                <a:cs typeface="Times New Roman" panose="02020603050405020304" pitchFamily="18" charset="0"/>
              </a:rPr>
              <a:t>Расставьте все знаки препинания:</a:t>
            </a:r>
          </a:p>
          <a:p>
            <a:pPr algn="r"/>
            <a:r>
              <a:rPr lang="ru-RU" sz="1400" b="1" i="1" dirty="0">
                <a:latin typeface="Times New Roman" panose="02020603050405020304" pitchFamily="18" charset="0"/>
                <a:cs typeface="Times New Roman" panose="02020603050405020304" pitchFamily="18" charset="0"/>
              </a:rPr>
              <a:t> укажите цифру(-ы), на месте которой(-ых) </a:t>
            </a:r>
          </a:p>
          <a:p>
            <a:pPr algn="r"/>
            <a:r>
              <a:rPr lang="ru-RU" sz="1400" b="1" i="1" dirty="0">
                <a:latin typeface="Times New Roman" panose="02020603050405020304" pitchFamily="18" charset="0"/>
                <a:cs typeface="Times New Roman" panose="02020603050405020304" pitchFamily="18" charset="0"/>
              </a:rPr>
              <a:t>в предложении должна(-ы) стоять запятая(-ые).</a:t>
            </a:r>
          </a:p>
          <a:p>
            <a:pPr algn="ctr"/>
            <a:endParaRPr lang="ru-RU" sz="1400" dirty="0">
              <a:latin typeface="Times New Roman" panose="02020603050405020304" pitchFamily="18" charset="0"/>
              <a:cs typeface="Times New Roman" panose="02020603050405020304" pitchFamily="18" charset="0"/>
            </a:endParaRPr>
          </a:p>
          <a:p>
            <a:pPr algn="just"/>
            <a:r>
              <a:rPr lang="ru-RU" sz="1400" dirty="0">
                <a:latin typeface="Times New Roman" panose="02020603050405020304" pitchFamily="18" charset="0"/>
                <a:cs typeface="Times New Roman" panose="02020603050405020304" pitchFamily="18" charset="0"/>
              </a:rPr>
              <a:t>1.	Над ещё не улёгшимся (1) после недавней бури (2) бескрайним морем (3) возвышалось небо (4) унизанное (5) ярко мерцавшими звёздами.</a:t>
            </a:r>
          </a:p>
          <a:p>
            <a:pPr algn="just"/>
            <a:r>
              <a:rPr lang="ru-RU" sz="1400" dirty="0">
                <a:latin typeface="Times New Roman" panose="02020603050405020304" pitchFamily="18" charset="0"/>
                <a:cs typeface="Times New Roman" panose="02020603050405020304" pitchFamily="18" charset="0"/>
              </a:rPr>
              <a:t>2.	Город (1) вдали сверкающий на солнце (2) синие леса (3) окаймляющие берега залива (4) казались мне особенно торжественными.</a:t>
            </a:r>
          </a:p>
          <a:p>
            <a:pPr marL="342900" indent="-342900" algn="just">
              <a:buAutoNum type="arabicPeriod" startAt="3"/>
            </a:pPr>
            <a:r>
              <a:rPr lang="ru-RU" sz="1400" dirty="0">
                <a:latin typeface="Times New Roman" panose="02020603050405020304" pitchFamily="18" charset="0"/>
                <a:cs typeface="Times New Roman" panose="02020603050405020304" pitchFamily="18" charset="0"/>
              </a:rPr>
              <a:t>Большой пруд (1) густо заросший кувшинками (2) располагался (3) в удалённой от дома (4) части старого парка.</a:t>
            </a:r>
            <a:endParaRPr lang="ru-RU" sz="1400" dirty="0"/>
          </a:p>
          <a:p>
            <a:pPr algn="ctr"/>
            <a:r>
              <a:rPr lang="ru-RU" dirty="0"/>
              <a:t>		</a:t>
            </a:r>
          </a:p>
        </p:txBody>
      </p:sp>
      <p:sp>
        <p:nvSpPr>
          <p:cNvPr id="17" name="Стрелка: вправо 16">
            <a:extLst>
              <a:ext uri="{FF2B5EF4-FFF2-40B4-BE49-F238E27FC236}">
                <a16:creationId xmlns:a16="http://schemas.microsoft.com/office/drawing/2014/main" id="{484E4A69-FD2C-490A-B4A7-0DCB2BF5682B}"/>
              </a:ext>
            </a:extLst>
          </p:cNvPr>
          <p:cNvSpPr/>
          <p:nvPr/>
        </p:nvSpPr>
        <p:spPr>
          <a:xfrm>
            <a:off x="641759" y="6904141"/>
            <a:ext cx="1434518" cy="38589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ЗАДАНИЕ 3</a:t>
            </a:r>
          </a:p>
        </p:txBody>
      </p:sp>
    </p:spTree>
    <p:extLst>
      <p:ext uri="{BB962C8B-B14F-4D97-AF65-F5344CB8AC3E}">
        <p14:creationId xmlns:p14="http://schemas.microsoft.com/office/powerpoint/2010/main" val="216111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трелка: вправо 4">
            <a:extLst>
              <a:ext uri="{FF2B5EF4-FFF2-40B4-BE49-F238E27FC236}">
                <a16:creationId xmlns:a16="http://schemas.microsoft.com/office/drawing/2014/main" id="{256E62A7-608E-420E-9CA4-070A1C1394AA}"/>
              </a:ext>
            </a:extLst>
          </p:cNvPr>
          <p:cNvSpPr/>
          <p:nvPr/>
        </p:nvSpPr>
        <p:spPr>
          <a:xfrm>
            <a:off x="509799" y="310279"/>
            <a:ext cx="4741709" cy="562176"/>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ru-RU" sz="2400" b="1" i="1" dirty="0">
                <a:latin typeface="Times New Roman" panose="02020603050405020304" pitchFamily="18" charset="0"/>
                <a:cs typeface="Times New Roman" panose="02020603050405020304" pitchFamily="18" charset="0"/>
              </a:rPr>
              <a:t>Обособленные обстоятельства</a:t>
            </a:r>
          </a:p>
        </p:txBody>
      </p:sp>
      <p:sp>
        <p:nvSpPr>
          <p:cNvPr id="6" name="Стрелка: вправо 5">
            <a:extLst>
              <a:ext uri="{FF2B5EF4-FFF2-40B4-BE49-F238E27FC236}">
                <a16:creationId xmlns:a16="http://schemas.microsoft.com/office/drawing/2014/main" id="{11CD6DE7-09B8-43D1-92C7-6F18756BDFF1}"/>
              </a:ext>
            </a:extLst>
          </p:cNvPr>
          <p:cNvSpPr/>
          <p:nvPr/>
        </p:nvSpPr>
        <p:spPr>
          <a:xfrm>
            <a:off x="5084861" y="919767"/>
            <a:ext cx="1281250"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6</a:t>
            </a:r>
          </a:p>
        </p:txBody>
      </p:sp>
      <p:graphicFrame>
        <p:nvGraphicFramePr>
          <p:cNvPr id="7" name="Таблица 6">
            <a:extLst>
              <a:ext uri="{FF2B5EF4-FFF2-40B4-BE49-F238E27FC236}">
                <a16:creationId xmlns:a16="http://schemas.microsoft.com/office/drawing/2014/main" id="{CD738219-E3D6-4610-95A1-5794A589F471}"/>
              </a:ext>
            </a:extLst>
          </p:cNvPr>
          <p:cNvGraphicFramePr>
            <a:graphicFrameLocks noGrp="1"/>
          </p:cNvGraphicFramePr>
          <p:nvPr>
            <p:extLst>
              <p:ext uri="{D42A27DB-BD31-4B8C-83A1-F6EECF244321}">
                <p14:modId xmlns:p14="http://schemas.microsoft.com/office/powerpoint/2010/main" val="2762153625"/>
              </p:ext>
            </p:extLst>
          </p:nvPr>
        </p:nvGraphicFramePr>
        <p:xfrm>
          <a:off x="491889" y="1214989"/>
          <a:ext cx="5874222" cy="1976727"/>
        </p:xfrm>
        <a:graphic>
          <a:graphicData uri="http://schemas.openxmlformats.org/drawingml/2006/table">
            <a:tbl>
              <a:tblPr firstRow="1" firstCol="1" bandRow="1">
                <a:tableStyleId>{ED083AE6-46FA-4A59-8FB0-9F97EB10719F}</a:tableStyleId>
              </a:tblPr>
              <a:tblGrid>
                <a:gridCol w="2012733">
                  <a:extLst>
                    <a:ext uri="{9D8B030D-6E8A-4147-A177-3AD203B41FA5}">
                      <a16:colId xmlns:a16="http://schemas.microsoft.com/office/drawing/2014/main" val="2440334264"/>
                    </a:ext>
                  </a:extLst>
                </a:gridCol>
                <a:gridCol w="2012733">
                  <a:extLst>
                    <a:ext uri="{9D8B030D-6E8A-4147-A177-3AD203B41FA5}">
                      <a16:colId xmlns:a16="http://schemas.microsoft.com/office/drawing/2014/main" val="1354395583"/>
                    </a:ext>
                  </a:extLst>
                </a:gridCol>
                <a:gridCol w="1848756">
                  <a:extLst>
                    <a:ext uri="{9D8B030D-6E8A-4147-A177-3AD203B41FA5}">
                      <a16:colId xmlns:a16="http://schemas.microsoft.com/office/drawing/2014/main" val="1267955991"/>
                    </a:ext>
                  </a:extLst>
                </a:gridCol>
              </a:tblGrid>
              <a:tr h="544128">
                <a:tc>
                  <a:txBody>
                    <a:bodyPr/>
                    <a:lstStyle/>
                    <a:p>
                      <a:pPr algn="ctr">
                        <a:lnSpc>
                          <a:spcPct val="107000"/>
                        </a:lnSpc>
                        <a:spcAft>
                          <a:spcPts val="800"/>
                        </a:spcAft>
                      </a:pPr>
                      <a:r>
                        <a:rPr lang="ru-RU" sz="14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Одиночное деепричастие</a:t>
                      </a:r>
                      <a:endParaRPr lang="ru-RU" sz="11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7000"/>
                        </a:lnSpc>
                        <a:spcAft>
                          <a:spcPts val="800"/>
                        </a:spcAft>
                      </a:pPr>
                      <a:r>
                        <a:rPr lang="ru-RU" sz="14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7000"/>
                        </a:lnSpc>
                        <a:spcAft>
                          <a:spcPts val="800"/>
                        </a:spcAft>
                      </a:pPr>
                      <a:r>
                        <a:rPr lang="ru-RU" sz="1400" i="1" dirty="0">
                          <a:solidFill>
                            <a:schemeClr val="accent2">
                              <a:lumMod val="50000"/>
                            </a:schemeClr>
                          </a:solidFill>
                          <a:effectLst/>
                          <a:latin typeface="Times New Roman" panose="02020603050405020304" pitchFamily="18" charset="0"/>
                          <a:cs typeface="Times New Roman" panose="02020603050405020304" pitchFamily="18" charset="0"/>
                        </a:rPr>
                        <a:t>Деепричастный оборот</a:t>
                      </a:r>
                      <a:endParaRPr lang="ru-RU" sz="11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3421231658"/>
                  </a:ext>
                </a:extLst>
              </a:tr>
              <a:tr h="403486">
                <a:tc>
                  <a:txBody>
                    <a:bodyPr/>
                    <a:lstStyle/>
                    <a:p>
                      <a:pPr algn="ctr">
                        <a:lnSpc>
                          <a:spcPct val="107000"/>
                        </a:lnSpc>
                        <a:spcAft>
                          <a:spcPts val="800"/>
                        </a:spcAft>
                      </a:pPr>
                      <a:r>
                        <a:rPr lang="ru-RU" sz="14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7000"/>
                        </a:lnSpc>
                        <a:spcAft>
                          <a:spcPts val="800"/>
                        </a:spcAft>
                      </a:pPr>
                      <a:r>
                        <a:rPr lang="ru-RU" sz="1400" b="1"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Обособленное обстоятельство</a:t>
                      </a:r>
                      <a:endParaRPr lang="ru-RU" sz="11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7000"/>
                        </a:lnSpc>
                        <a:spcAft>
                          <a:spcPts val="800"/>
                        </a:spcAft>
                      </a:pPr>
                      <a:r>
                        <a:rPr lang="ru-RU" sz="14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2656262630"/>
                  </a:ext>
                </a:extLst>
              </a:tr>
              <a:tr h="991337">
                <a:tc gridSpan="3">
                  <a:txBody>
                    <a:bodyPr/>
                    <a:lstStyle/>
                    <a:p>
                      <a:pPr algn="ctr">
                        <a:lnSpc>
                          <a:spcPct val="107000"/>
                        </a:lnSpc>
                        <a:spcAft>
                          <a:spcPts val="800"/>
                        </a:spcAft>
                      </a:pPr>
                      <a:r>
                        <a:rPr lang="ru-RU" sz="1400" i="1" dirty="0">
                          <a:solidFill>
                            <a:schemeClr val="accent2">
                              <a:lumMod val="50000"/>
                            </a:schemeClr>
                          </a:solidFill>
                          <a:effectLst/>
                          <a:latin typeface="Times New Roman" panose="02020603050405020304" pitchFamily="18" charset="0"/>
                          <a:cs typeface="Times New Roman" panose="02020603050405020304" pitchFamily="18" charset="0"/>
                        </a:rPr>
                        <a:t>Существительное с предлогом:</a:t>
                      </a:r>
                      <a:endParaRPr lang="ru-RU" sz="1400" b="0" i="1" dirty="0">
                        <a:solidFill>
                          <a:schemeClr val="accent2">
                            <a:lumMod val="50000"/>
                          </a:schemeClr>
                        </a:solidFill>
                        <a:effectLst/>
                        <a:latin typeface="Times New Roman" panose="02020603050405020304" pitchFamily="18" charset="0"/>
                        <a:cs typeface="Times New Roman" panose="02020603050405020304" pitchFamily="18" charset="0"/>
                      </a:endParaRPr>
                    </a:p>
                    <a:p>
                      <a:pPr algn="ctr">
                        <a:lnSpc>
                          <a:spcPct val="107000"/>
                        </a:lnSpc>
                        <a:spcAft>
                          <a:spcPts val="800"/>
                        </a:spcAft>
                      </a:pPr>
                      <a:r>
                        <a:rPr lang="ru-RU" sz="1400" b="0" i="1" dirty="0">
                          <a:solidFill>
                            <a:schemeClr val="accent2">
                              <a:lumMod val="50000"/>
                            </a:schemeClr>
                          </a:solidFill>
                          <a:effectLst/>
                          <a:latin typeface="Times New Roman" panose="02020603050405020304" pitchFamily="18" charset="0"/>
                          <a:cs typeface="Times New Roman" panose="02020603050405020304" pitchFamily="18" charset="0"/>
                        </a:rPr>
                        <a:t>несмотря на, невзирая на, благодаря, вопреки, в силу, ,при условии, по причине, вследствие, за неимением</a:t>
                      </a:r>
                      <a:endParaRPr lang="ru-RU" sz="1100" b="0" i="1" dirty="0">
                        <a:solidFill>
                          <a:schemeClr val="accent2">
                            <a:lumMod val="50000"/>
                          </a:schemeClr>
                        </a:solidFill>
                        <a:effectLst/>
                        <a:latin typeface="Times New Roman" panose="02020603050405020304" pitchFamily="18" charset="0"/>
                        <a:cs typeface="Times New Roman" panose="02020603050405020304" pitchFamily="18" charset="0"/>
                      </a:endParaRPr>
                    </a:p>
                  </a:txBody>
                  <a:tcPr marL="68360" marR="68360" marT="0" marB="0"/>
                </a:tc>
                <a:tc hMerge="1">
                  <a:txBody>
                    <a:bodyPr/>
                    <a:lstStyle/>
                    <a:p>
                      <a:pPr algn="ctr">
                        <a:lnSpc>
                          <a:spcPct val="100000"/>
                        </a:lnSpc>
                        <a:spcAft>
                          <a:spcPts val="0"/>
                        </a:spcAft>
                      </a:pPr>
                      <a:r>
                        <a:rPr lang="ru-RU" sz="1400" b="0" i="1" dirty="0">
                          <a:solidFill>
                            <a:srgbClr val="000000"/>
                          </a:solidFill>
                          <a:effectLst/>
                        </a:rPr>
                        <a:t>СУЩЕСТВИТЕЛЬНОЕ С ПРЕДЛОГАМИ:</a:t>
                      </a:r>
                      <a:endParaRPr lang="ru-RU" sz="1100" b="0" i="1" dirty="0">
                        <a:effectLst/>
                      </a:endParaRPr>
                    </a:p>
                    <a:p>
                      <a:pPr algn="ctr">
                        <a:lnSpc>
                          <a:spcPct val="100000"/>
                        </a:lnSpc>
                        <a:spcAft>
                          <a:spcPts val="0"/>
                        </a:spcAft>
                      </a:pPr>
                      <a:r>
                        <a:rPr lang="ru-RU" sz="1400" b="0" i="1" dirty="0">
                          <a:solidFill>
                            <a:srgbClr val="000000"/>
                          </a:solidFill>
                          <a:effectLst/>
                        </a:rPr>
                        <a:t>несмотря на</a:t>
                      </a:r>
                      <a:endParaRPr lang="ru-RU" sz="1100" b="0" i="1" dirty="0">
                        <a:effectLst/>
                      </a:endParaRPr>
                    </a:p>
                    <a:p>
                      <a:pPr algn="ctr">
                        <a:lnSpc>
                          <a:spcPct val="100000"/>
                        </a:lnSpc>
                        <a:spcAft>
                          <a:spcPts val="0"/>
                        </a:spcAft>
                      </a:pPr>
                      <a:r>
                        <a:rPr lang="ru-RU" sz="1400" b="0" i="1" dirty="0">
                          <a:solidFill>
                            <a:srgbClr val="000000"/>
                          </a:solidFill>
                          <a:effectLst/>
                        </a:rPr>
                        <a:t>невзирая на</a:t>
                      </a:r>
                      <a:endParaRPr lang="ru-RU" sz="1100" b="0" i="1" dirty="0">
                        <a:effectLst/>
                      </a:endParaRPr>
                    </a:p>
                    <a:p>
                      <a:pPr algn="ctr">
                        <a:lnSpc>
                          <a:spcPct val="100000"/>
                        </a:lnSpc>
                        <a:spcAft>
                          <a:spcPts val="0"/>
                        </a:spcAft>
                      </a:pPr>
                      <a:r>
                        <a:rPr lang="ru-RU" sz="1400" b="0" i="1" dirty="0">
                          <a:solidFill>
                            <a:srgbClr val="000000"/>
                          </a:solidFill>
                          <a:effectLst/>
                        </a:rPr>
                        <a:t>благодаря</a:t>
                      </a:r>
                      <a:endParaRPr lang="ru-RU" sz="1100" b="0" i="1" dirty="0">
                        <a:effectLst/>
                      </a:endParaRPr>
                    </a:p>
                    <a:p>
                      <a:pPr algn="ctr">
                        <a:lnSpc>
                          <a:spcPct val="100000"/>
                        </a:lnSpc>
                        <a:spcAft>
                          <a:spcPts val="0"/>
                        </a:spcAft>
                      </a:pPr>
                      <a:r>
                        <a:rPr lang="ru-RU" sz="1400" b="0" i="1" dirty="0">
                          <a:solidFill>
                            <a:srgbClr val="000000"/>
                          </a:solidFill>
                          <a:effectLst/>
                        </a:rPr>
                        <a:t>вопреки</a:t>
                      </a:r>
                      <a:endParaRPr lang="ru-RU" sz="1100" b="0" i="1" dirty="0">
                        <a:effectLst/>
                      </a:endParaRPr>
                    </a:p>
                    <a:p>
                      <a:pPr algn="ctr">
                        <a:lnSpc>
                          <a:spcPct val="100000"/>
                        </a:lnSpc>
                        <a:spcAft>
                          <a:spcPts val="0"/>
                        </a:spcAft>
                      </a:pPr>
                      <a:r>
                        <a:rPr lang="ru-RU" sz="1400" b="0" i="1" dirty="0">
                          <a:solidFill>
                            <a:srgbClr val="000000"/>
                          </a:solidFill>
                          <a:effectLst/>
                        </a:rPr>
                        <a:t>в силу</a:t>
                      </a:r>
                      <a:endParaRPr lang="ru-RU" sz="1100" b="0" i="1" dirty="0">
                        <a:effectLst/>
                      </a:endParaRPr>
                    </a:p>
                    <a:p>
                      <a:pPr algn="ctr">
                        <a:lnSpc>
                          <a:spcPct val="100000"/>
                        </a:lnSpc>
                        <a:spcAft>
                          <a:spcPts val="0"/>
                        </a:spcAft>
                      </a:pPr>
                      <a:r>
                        <a:rPr lang="ru-RU" sz="1400" b="0" i="1" dirty="0">
                          <a:solidFill>
                            <a:srgbClr val="000000"/>
                          </a:solidFill>
                          <a:effectLst/>
                        </a:rPr>
                        <a:t>при условии</a:t>
                      </a:r>
                      <a:endParaRPr lang="ru-RU" sz="1100" b="0" i="1" dirty="0">
                        <a:effectLst/>
                      </a:endParaRPr>
                    </a:p>
                    <a:p>
                      <a:pPr algn="ctr">
                        <a:lnSpc>
                          <a:spcPct val="100000"/>
                        </a:lnSpc>
                        <a:spcAft>
                          <a:spcPts val="0"/>
                        </a:spcAft>
                      </a:pPr>
                      <a:r>
                        <a:rPr lang="ru-RU" sz="1400" b="0" i="1" dirty="0">
                          <a:solidFill>
                            <a:srgbClr val="000000"/>
                          </a:solidFill>
                          <a:effectLst/>
                        </a:rPr>
                        <a:t>по причине</a:t>
                      </a:r>
                      <a:endParaRPr lang="ru-RU" sz="1100" b="0" i="1" dirty="0">
                        <a:effectLst/>
                      </a:endParaRPr>
                    </a:p>
                    <a:p>
                      <a:pPr algn="ctr">
                        <a:lnSpc>
                          <a:spcPct val="100000"/>
                        </a:lnSpc>
                        <a:spcAft>
                          <a:spcPts val="0"/>
                        </a:spcAft>
                      </a:pPr>
                      <a:r>
                        <a:rPr lang="ru-RU" sz="1400" b="0" i="1" dirty="0">
                          <a:solidFill>
                            <a:srgbClr val="000000"/>
                          </a:solidFill>
                          <a:effectLst/>
                        </a:rPr>
                        <a:t>вследствие</a:t>
                      </a:r>
                      <a:endParaRPr lang="ru-RU" sz="1100" b="0" i="1" dirty="0">
                        <a:effectLst/>
                      </a:endParaRPr>
                    </a:p>
                    <a:p>
                      <a:pPr algn="ctr">
                        <a:lnSpc>
                          <a:spcPct val="100000"/>
                        </a:lnSpc>
                        <a:spcAft>
                          <a:spcPts val="0"/>
                        </a:spcAft>
                      </a:pPr>
                      <a:r>
                        <a:rPr lang="ru-RU" sz="1400" b="0" i="1" dirty="0">
                          <a:solidFill>
                            <a:srgbClr val="000000"/>
                          </a:solidFill>
                          <a:effectLst/>
                        </a:rPr>
                        <a:t>за неимением </a:t>
                      </a:r>
                      <a:endParaRPr lang="ru-RU" sz="1100" b="0" i="1" dirty="0">
                        <a:effectLst/>
                      </a:endParaRPr>
                    </a:p>
                    <a:p>
                      <a:pPr algn="ctr">
                        <a:lnSpc>
                          <a:spcPct val="107000"/>
                        </a:lnSpc>
                        <a:spcAft>
                          <a:spcPts val="80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360" marR="68360" marT="0" marB="0"/>
                </a:tc>
                <a:tc hMerge="1">
                  <a:txBody>
                    <a:bodyPr/>
                    <a:lstStyle/>
                    <a:p>
                      <a:pPr algn="ctr">
                        <a:lnSpc>
                          <a:spcPct val="107000"/>
                        </a:lnSpc>
                        <a:spcAft>
                          <a:spcPts val="80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2580254083"/>
                  </a:ext>
                </a:extLst>
              </a:tr>
            </a:tbl>
          </a:graphicData>
        </a:graphic>
      </p:graphicFrame>
      <p:graphicFrame>
        <p:nvGraphicFramePr>
          <p:cNvPr id="9" name="Таблица 8">
            <a:extLst>
              <a:ext uri="{FF2B5EF4-FFF2-40B4-BE49-F238E27FC236}">
                <a16:creationId xmlns:a16="http://schemas.microsoft.com/office/drawing/2014/main" id="{BE10FAEE-2515-41D1-802D-B286B249A00E}"/>
              </a:ext>
            </a:extLst>
          </p:cNvPr>
          <p:cNvGraphicFramePr>
            <a:graphicFrameLocks noGrp="1"/>
          </p:cNvGraphicFramePr>
          <p:nvPr>
            <p:extLst>
              <p:ext uri="{D42A27DB-BD31-4B8C-83A1-F6EECF244321}">
                <p14:modId xmlns:p14="http://schemas.microsoft.com/office/powerpoint/2010/main" val="1574509259"/>
              </p:ext>
            </p:extLst>
          </p:nvPr>
        </p:nvGraphicFramePr>
        <p:xfrm>
          <a:off x="509799" y="3503647"/>
          <a:ext cx="5874222" cy="1607033"/>
        </p:xfrm>
        <a:graphic>
          <a:graphicData uri="http://schemas.openxmlformats.org/drawingml/2006/table">
            <a:tbl>
              <a:tblPr firstRow="1" firstCol="1" bandRow="1">
                <a:tableStyleId>{ED083AE6-46FA-4A59-8FB0-9F97EB10719F}</a:tableStyleId>
              </a:tblPr>
              <a:tblGrid>
                <a:gridCol w="1958074">
                  <a:extLst>
                    <a:ext uri="{9D8B030D-6E8A-4147-A177-3AD203B41FA5}">
                      <a16:colId xmlns:a16="http://schemas.microsoft.com/office/drawing/2014/main" val="33644252"/>
                    </a:ext>
                  </a:extLst>
                </a:gridCol>
                <a:gridCol w="1958074">
                  <a:extLst>
                    <a:ext uri="{9D8B030D-6E8A-4147-A177-3AD203B41FA5}">
                      <a16:colId xmlns:a16="http://schemas.microsoft.com/office/drawing/2014/main" val="3103607647"/>
                    </a:ext>
                  </a:extLst>
                </a:gridCol>
                <a:gridCol w="1958074">
                  <a:extLst>
                    <a:ext uri="{9D8B030D-6E8A-4147-A177-3AD203B41FA5}">
                      <a16:colId xmlns:a16="http://schemas.microsoft.com/office/drawing/2014/main" val="2672331251"/>
                    </a:ext>
                  </a:extLst>
                </a:gridCol>
              </a:tblGrid>
              <a:tr h="625372">
                <a:tc>
                  <a:txBody>
                    <a:bodyPr/>
                    <a:lstStyle/>
                    <a:p>
                      <a:pPr algn="ctr">
                        <a:lnSpc>
                          <a:spcPct val="100000"/>
                        </a:lnSpc>
                        <a:spcAft>
                          <a:spcPts val="800"/>
                        </a:spcAft>
                      </a:pPr>
                      <a:r>
                        <a:rPr lang="ru-RU" sz="1400" b="0" dirty="0">
                          <a:solidFill>
                            <a:schemeClr val="accent2">
                              <a:lumMod val="50000"/>
                            </a:schemeClr>
                          </a:solidFill>
                          <a:effectLst/>
                          <a:latin typeface="Times New Roman" panose="02020603050405020304" pitchFamily="18" charset="0"/>
                          <a:cs typeface="Times New Roman" panose="02020603050405020304" pitchFamily="18" charset="0"/>
                        </a:rPr>
                        <a:t>Он говорил,</a:t>
                      </a:r>
                    </a:p>
                    <a:p>
                      <a:pPr algn="ctr">
                        <a:lnSpc>
                          <a:spcPct val="100000"/>
                        </a:lnSpc>
                        <a:spcAft>
                          <a:spcPts val="800"/>
                        </a:spcAft>
                      </a:pPr>
                      <a:r>
                        <a:rPr lang="ru-RU" sz="1400" b="0" dirty="0">
                          <a:solidFill>
                            <a:schemeClr val="accent2">
                              <a:lumMod val="50000"/>
                            </a:schemeClr>
                          </a:solidFill>
                          <a:effectLst/>
                          <a:latin typeface="Times New Roman" panose="02020603050405020304" pitchFamily="18" charset="0"/>
                          <a:cs typeface="Times New Roman" panose="02020603050405020304" pitchFamily="18" charset="0"/>
                        </a:rPr>
                        <a:t> /</a:t>
                      </a:r>
                      <a:r>
                        <a:rPr lang="ru-RU" sz="1400" b="1" i="1" u="none" dirty="0">
                          <a:solidFill>
                            <a:schemeClr val="accent2">
                              <a:lumMod val="50000"/>
                            </a:schemeClr>
                          </a:solidFill>
                          <a:effectLst/>
                          <a:latin typeface="Times New Roman" panose="02020603050405020304" pitchFamily="18" charset="0"/>
                          <a:cs typeface="Times New Roman" panose="02020603050405020304" pitchFamily="18" charset="0"/>
                        </a:rPr>
                        <a:t>улыбаясь</a:t>
                      </a:r>
                      <a:r>
                        <a:rPr lang="ru-RU" sz="1400" b="0" dirty="0">
                          <a:solidFill>
                            <a:schemeClr val="accent2">
                              <a:lumMod val="50000"/>
                            </a:schemeClr>
                          </a:solidFill>
                          <a:effectLst/>
                          <a:latin typeface="Times New Roman" panose="02020603050405020304" pitchFamily="18" charset="0"/>
                          <a:cs typeface="Times New Roman" panose="02020603050405020304" pitchFamily="18" charset="0"/>
                        </a:rPr>
                        <a:t>/.</a:t>
                      </a:r>
                      <a:endParaRPr lang="ru-RU" sz="1100" b="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0000"/>
                        </a:lnSpc>
                        <a:spcAft>
                          <a:spcPts val="800"/>
                        </a:spcAft>
                      </a:pPr>
                      <a:r>
                        <a:rPr lang="ru-RU" sz="1400" dirty="0">
                          <a:solidFill>
                            <a:schemeClr val="accent2">
                              <a:lumMod val="50000"/>
                            </a:schemeClr>
                          </a:solidFill>
                          <a:effectLst/>
                          <a:latin typeface="Times New Roman" panose="02020603050405020304" pitchFamily="18" charset="0"/>
                          <a:cs typeface="Times New Roman" panose="02020603050405020304" pitchFamily="18" charset="0"/>
                        </a:rPr>
                        <a:t> </a:t>
                      </a:r>
                      <a:endParaRPr lang="ru-RU" sz="11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0000"/>
                        </a:lnSpc>
                        <a:spcAft>
                          <a:spcPts val="800"/>
                        </a:spcAft>
                      </a:pPr>
                      <a:r>
                        <a:rPr lang="ru-RU" sz="1400" b="0" dirty="0">
                          <a:solidFill>
                            <a:schemeClr val="accent2">
                              <a:lumMod val="50000"/>
                            </a:schemeClr>
                          </a:solidFill>
                          <a:effectLst/>
                          <a:latin typeface="Times New Roman" panose="02020603050405020304" pitchFamily="18" charset="0"/>
                          <a:cs typeface="Times New Roman" panose="02020603050405020304" pitchFamily="18" charset="0"/>
                        </a:rPr>
                        <a:t>Путники, /</a:t>
                      </a:r>
                      <a:r>
                        <a:rPr lang="ru-RU" sz="1400" b="1" i="1" u="none" dirty="0">
                          <a:solidFill>
                            <a:schemeClr val="accent2">
                              <a:lumMod val="50000"/>
                            </a:schemeClr>
                          </a:solidFill>
                          <a:effectLst/>
                          <a:latin typeface="Times New Roman" panose="02020603050405020304" pitchFamily="18" charset="0"/>
                          <a:cs typeface="Times New Roman" panose="02020603050405020304" pitchFamily="18" charset="0"/>
                        </a:rPr>
                        <a:t>собрав остаток сил</a:t>
                      </a:r>
                      <a:r>
                        <a:rPr lang="ru-RU" sz="1400" b="0" dirty="0">
                          <a:solidFill>
                            <a:schemeClr val="accent2">
                              <a:lumMod val="50000"/>
                            </a:schemeClr>
                          </a:solidFill>
                          <a:effectLst/>
                          <a:latin typeface="Times New Roman" panose="02020603050405020304" pitchFamily="18" charset="0"/>
                          <a:cs typeface="Times New Roman" panose="02020603050405020304" pitchFamily="18" charset="0"/>
                        </a:rPr>
                        <a:t>/, продолжили путь.</a:t>
                      </a:r>
                      <a:endParaRPr lang="ru-RU" sz="1100" b="0" dirty="0">
                        <a:solidFill>
                          <a:schemeClr val="accent2">
                            <a:lumMod val="50000"/>
                          </a:schemeClr>
                        </a:solidFill>
                        <a:effectLst/>
                        <a:latin typeface="Times New Roman" panose="02020603050405020304" pitchFamily="18" charset="0"/>
                        <a:cs typeface="Times New Roman" panose="02020603050405020304" pitchFamily="18" charset="0"/>
                      </a:endParaRPr>
                    </a:p>
                  </a:txBody>
                  <a:tcPr marL="68360" marR="68360" marT="0" marB="0"/>
                </a:tc>
                <a:extLst>
                  <a:ext uri="{0D108BD9-81ED-4DB2-BD59-A6C34878D82A}">
                    <a16:rowId xmlns:a16="http://schemas.microsoft.com/office/drawing/2014/main" val="1963829249"/>
                  </a:ext>
                </a:extLst>
              </a:tr>
              <a:tr h="397696">
                <a:tc>
                  <a:txBody>
                    <a:bodyPr/>
                    <a:lstStyle/>
                    <a:p>
                      <a:pPr algn="ctr">
                        <a:lnSpc>
                          <a:spcPct val="100000"/>
                        </a:lnSpc>
                        <a:spcAft>
                          <a:spcPts val="800"/>
                        </a:spcAft>
                      </a:pPr>
                      <a:r>
                        <a:rPr lang="ru-RU" sz="1400">
                          <a:solidFill>
                            <a:schemeClr val="accent2">
                              <a:lumMod val="50000"/>
                            </a:schemeClr>
                          </a:solidFill>
                          <a:effectLst/>
                          <a:latin typeface="Times New Roman" panose="02020603050405020304" pitchFamily="18" charset="0"/>
                          <a:cs typeface="Times New Roman" panose="02020603050405020304" pitchFamily="18" charset="0"/>
                        </a:rPr>
                        <a:t> </a:t>
                      </a:r>
                      <a:endParaRPr lang="ru-RU" sz="110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0000"/>
                        </a:lnSpc>
                        <a:spcAft>
                          <a:spcPts val="800"/>
                        </a:spcAft>
                      </a:pPr>
                      <a:r>
                        <a:rPr lang="ru-RU" sz="1400" b="1" dirty="0">
                          <a:solidFill>
                            <a:schemeClr val="accent2">
                              <a:lumMod val="50000"/>
                            </a:schemeClr>
                          </a:solidFill>
                          <a:effectLst/>
                          <a:latin typeface="Times New Roman" panose="02020603050405020304" pitchFamily="18" charset="0"/>
                          <a:cs typeface="Times New Roman" panose="02020603050405020304" pitchFamily="18" charset="0"/>
                        </a:rPr>
                        <a:t>Обособленное обстоятельство</a:t>
                      </a:r>
                      <a:endParaRPr lang="ru-RU" sz="11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0000"/>
                        </a:lnSpc>
                        <a:spcAft>
                          <a:spcPts val="800"/>
                        </a:spcAft>
                      </a:pPr>
                      <a:r>
                        <a:rPr lang="ru-RU" sz="1400" dirty="0">
                          <a:solidFill>
                            <a:schemeClr val="accent2">
                              <a:lumMod val="50000"/>
                            </a:schemeClr>
                          </a:solidFill>
                          <a:effectLst/>
                          <a:latin typeface="Times New Roman" panose="02020603050405020304" pitchFamily="18" charset="0"/>
                          <a:cs typeface="Times New Roman" panose="02020603050405020304" pitchFamily="18" charset="0"/>
                        </a:rPr>
                        <a:t> </a:t>
                      </a:r>
                      <a:endParaRPr lang="ru-RU" sz="11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1364920995"/>
                  </a:ext>
                </a:extLst>
              </a:tr>
              <a:tr h="540233">
                <a:tc gridSpan="3">
                  <a:txBody>
                    <a:bodyPr/>
                    <a:lstStyle/>
                    <a:p>
                      <a:pPr algn="ctr">
                        <a:lnSpc>
                          <a:spcPct val="100000"/>
                        </a:lnSpc>
                        <a:spcAft>
                          <a:spcPts val="800"/>
                        </a:spcAft>
                      </a:pPr>
                      <a:r>
                        <a:rPr lang="ru-RU" sz="1400" b="0" u="none" dirty="0">
                          <a:solidFill>
                            <a:schemeClr val="accent2">
                              <a:lumMod val="50000"/>
                            </a:schemeClr>
                          </a:solidFill>
                          <a:effectLst/>
                          <a:latin typeface="Times New Roman" panose="02020603050405020304" pitchFamily="18" charset="0"/>
                          <a:cs typeface="Times New Roman" panose="02020603050405020304" pitchFamily="18" charset="0"/>
                        </a:rPr>
                        <a:t> Он решил поступать в выбранный вуз, /</a:t>
                      </a:r>
                      <a:r>
                        <a:rPr lang="ru-RU" sz="1400" b="1" i="1" u="none" dirty="0">
                          <a:solidFill>
                            <a:schemeClr val="accent2">
                              <a:lumMod val="50000"/>
                            </a:schemeClr>
                          </a:solidFill>
                          <a:effectLst/>
                          <a:latin typeface="Times New Roman" panose="02020603050405020304" pitchFamily="18" charset="0"/>
                          <a:cs typeface="Times New Roman" panose="02020603050405020304" pitchFamily="18" charset="0"/>
                        </a:rPr>
                        <a:t>невзирая на несогласие родителей</a:t>
                      </a:r>
                      <a:r>
                        <a:rPr lang="ru-RU" sz="1400" b="1" u="none" dirty="0">
                          <a:solidFill>
                            <a:schemeClr val="accent2">
                              <a:lumMod val="50000"/>
                            </a:schemeClr>
                          </a:solidFill>
                          <a:effectLst/>
                          <a:latin typeface="Times New Roman" panose="02020603050405020304" pitchFamily="18" charset="0"/>
                          <a:cs typeface="Times New Roman" panose="02020603050405020304" pitchFamily="18" charset="0"/>
                        </a:rPr>
                        <a:t>/. </a:t>
                      </a:r>
                      <a:endParaRPr lang="ru-RU" sz="1100" b="1" u="none"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hMerge="1">
                  <a:txBody>
                    <a:bodyPr/>
                    <a:lstStyle/>
                    <a:p>
                      <a:pPr algn="ctr">
                        <a:lnSpc>
                          <a:spcPct val="100000"/>
                        </a:lnSpc>
                        <a:spcAft>
                          <a:spcPts val="800"/>
                        </a:spcAft>
                      </a:pPr>
                      <a:r>
                        <a:rPr lang="ru-RU" sz="1400" dirty="0">
                          <a:solidFill>
                            <a:srgbClr val="000000"/>
                          </a:solidFill>
                          <a:effectLst/>
                        </a:rPr>
                        <a:t>Он решил поступать в выбранный вуз, /</a:t>
                      </a:r>
                      <a:r>
                        <a:rPr lang="ru-RU" sz="1400" b="1" u="dotDash" dirty="0">
                          <a:solidFill>
                            <a:srgbClr val="000000"/>
                          </a:solidFill>
                          <a:effectLst/>
                        </a:rPr>
                        <a:t>невзирая на несогласие родителей</a:t>
                      </a:r>
                      <a:r>
                        <a:rPr lang="ru-RU" sz="1400" b="1" dirty="0">
                          <a:solidFill>
                            <a:srgbClr val="000000"/>
                          </a:solidFill>
                          <a:effectLst/>
                        </a:rPr>
                        <a:t>/.</a:t>
                      </a:r>
                      <a:endParaRPr lang="ru-RU" sz="1100" dirty="0">
                        <a:effectLst/>
                      </a:endParaRPr>
                    </a:p>
                  </a:txBody>
                  <a:tcPr marL="68360" marR="68360" marT="0" marB="0"/>
                </a:tc>
                <a:tc hMerge="1">
                  <a:txBody>
                    <a:bodyPr/>
                    <a:lstStyle/>
                    <a:p>
                      <a:pPr algn="ctr">
                        <a:lnSpc>
                          <a:spcPct val="100000"/>
                        </a:lnSpc>
                        <a:spcAft>
                          <a:spcPts val="800"/>
                        </a:spcAft>
                      </a:pPr>
                      <a:r>
                        <a:rPr lang="ru-RU" sz="14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689653020"/>
                  </a:ext>
                </a:extLst>
              </a:tr>
            </a:tbl>
          </a:graphicData>
        </a:graphic>
      </p:graphicFrame>
      <p:sp>
        <p:nvSpPr>
          <p:cNvPr id="10" name="Стрелка: вправо 9">
            <a:extLst>
              <a:ext uri="{FF2B5EF4-FFF2-40B4-BE49-F238E27FC236}">
                <a16:creationId xmlns:a16="http://schemas.microsoft.com/office/drawing/2014/main" id="{7065A098-7113-4FBD-AA44-B44D9B573A19}"/>
              </a:ext>
            </a:extLst>
          </p:cNvPr>
          <p:cNvSpPr/>
          <p:nvPr/>
        </p:nvSpPr>
        <p:spPr>
          <a:xfrm>
            <a:off x="5087531" y="3205579"/>
            <a:ext cx="1296490"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7</a:t>
            </a:r>
          </a:p>
        </p:txBody>
      </p:sp>
      <p:sp>
        <p:nvSpPr>
          <p:cNvPr id="11" name="Стрелка: вправо 10">
            <a:extLst>
              <a:ext uri="{FF2B5EF4-FFF2-40B4-BE49-F238E27FC236}">
                <a16:creationId xmlns:a16="http://schemas.microsoft.com/office/drawing/2014/main" id="{128E1896-6E6C-4B64-A602-A61DAD7B7490}"/>
              </a:ext>
            </a:extLst>
          </p:cNvPr>
          <p:cNvSpPr/>
          <p:nvPr/>
        </p:nvSpPr>
        <p:spPr>
          <a:xfrm>
            <a:off x="5087532" y="5138406"/>
            <a:ext cx="1296489"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8</a:t>
            </a:r>
          </a:p>
        </p:txBody>
      </p:sp>
      <p:graphicFrame>
        <p:nvGraphicFramePr>
          <p:cNvPr id="12" name="Таблица 11">
            <a:extLst>
              <a:ext uri="{FF2B5EF4-FFF2-40B4-BE49-F238E27FC236}">
                <a16:creationId xmlns:a16="http://schemas.microsoft.com/office/drawing/2014/main" id="{A5483E25-DF9F-4047-94E1-11DC18064C53}"/>
              </a:ext>
            </a:extLst>
          </p:cNvPr>
          <p:cNvGraphicFramePr>
            <a:graphicFrameLocks noGrp="1"/>
          </p:cNvGraphicFramePr>
          <p:nvPr>
            <p:extLst>
              <p:ext uri="{D42A27DB-BD31-4B8C-83A1-F6EECF244321}">
                <p14:modId xmlns:p14="http://schemas.microsoft.com/office/powerpoint/2010/main" val="353724041"/>
              </p:ext>
            </p:extLst>
          </p:nvPr>
        </p:nvGraphicFramePr>
        <p:xfrm>
          <a:off x="509799" y="5441070"/>
          <a:ext cx="5882612" cy="3798109"/>
        </p:xfrm>
        <a:graphic>
          <a:graphicData uri="http://schemas.openxmlformats.org/drawingml/2006/table">
            <a:tbl>
              <a:tblPr firstRow="1" firstCol="1" bandRow="1">
                <a:tableStyleId>{ED083AE6-46FA-4A59-8FB0-9F97EB10719F}</a:tableStyleId>
              </a:tblPr>
              <a:tblGrid>
                <a:gridCol w="1971675">
                  <a:extLst>
                    <a:ext uri="{9D8B030D-6E8A-4147-A177-3AD203B41FA5}">
                      <a16:colId xmlns:a16="http://schemas.microsoft.com/office/drawing/2014/main" val="251576399"/>
                    </a:ext>
                  </a:extLst>
                </a:gridCol>
                <a:gridCol w="1971675">
                  <a:extLst>
                    <a:ext uri="{9D8B030D-6E8A-4147-A177-3AD203B41FA5}">
                      <a16:colId xmlns:a16="http://schemas.microsoft.com/office/drawing/2014/main" val="2502635903"/>
                    </a:ext>
                  </a:extLst>
                </a:gridCol>
                <a:gridCol w="1939262">
                  <a:extLst>
                    <a:ext uri="{9D8B030D-6E8A-4147-A177-3AD203B41FA5}">
                      <a16:colId xmlns:a16="http://schemas.microsoft.com/office/drawing/2014/main" val="3593707879"/>
                    </a:ext>
                  </a:extLst>
                </a:gridCol>
              </a:tblGrid>
              <a:tr h="167758">
                <a:tc gridSpan="3">
                  <a:txBody>
                    <a:bodyPr/>
                    <a:lstStyle/>
                    <a:p>
                      <a:pPr algn="ctr">
                        <a:lnSpc>
                          <a:spcPct val="100000"/>
                        </a:lnSpc>
                        <a:spcAft>
                          <a:spcPts val="0"/>
                        </a:spcAft>
                      </a:pPr>
                      <a:r>
                        <a:rPr lang="ru-RU" sz="1800" b="1" i="1" dirty="0">
                          <a:solidFill>
                            <a:schemeClr val="accent2">
                              <a:lumMod val="50000"/>
                            </a:schemeClr>
                          </a:solidFill>
                          <a:effectLst/>
                          <a:latin typeface="Times New Roman" panose="02020603050405020304" pitchFamily="18" charset="0"/>
                          <a:cs typeface="Times New Roman" panose="02020603050405020304" pitchFamily="18" charset="0"/>
                        </a:rPr>
                        <a:t>Вспомним деепричастие!</a:t>
                      </a:r>
                      <a:endParaRPr lang="ru-RU" sz="18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538132838"/>
                  </a:ext>
                </a:extLst>
              </a:tr>
              <a:tr h="491998">
                <a:tc>
                  <a:txBody>
                    <a:bodyPr/>
                    <a:lstStyle/>
                    <a:p>
                      <a:pP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 </a:t>
                      </a:r>
                      <a:endParaRPr lang="ru-RU" sz="1400" dirty="0">
                        <a:solidFill>
                          <a:schemeClr val="tx1"/>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 </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Это особая форма глагола, имеющая признаки глагола и наречия</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 </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936277634"/>
                  </a:ext>
                </a:extLst>
              </a:tr>
              <a:tr h="583109">
                <a:tc>
                  <a:txBody>
                    <a:bodyPr/>
                    <a:lstStyle/>
                    <a:p>
                      <a:pPr algn="ct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Отвечает на вопросы что делая? что сделав?</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 </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Обозначает добавочное действие.</a:t>
                      </a:r>
                      <a:endParaRPr lang="ru-RU" sz="1400" dirty="0">
                        <a:solidFill>
                          <a:schemeClr val="tx1"/>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 </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2817940763"/>
                  </a:ext>
                </a:extLst>
              </a:tr>
              <a:tr h="163999">
                <a:tc>
                  <a:txBody>
                    <a:bodyPr/>
                    <a:lstStyle/>
                    <a:p>
                      <a:pP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 </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Неизменяемая часть речи</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 </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199431654"/>
                  </a:ext>
                </a:extLst>
              </a:tr>
              <a:tr h="1603549">
                <a:tc>
                  <a:txBody>
                    <a:bodyPr/>
                    <a:lstStyle/>
                    <a:p>
                      <a:pPr algn="ct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Суффиксы деепричастия несовершенного вида:</a:t>
                      </a:r>
                      <a:endParaRPr lang="ru-RU" sz="1400" dirty="0">
                        <a:solidFill>
                          <a:schemeClr val="tx1"/>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ru-RU" sz="1400" b="1" i="1" dirty="0">
                          <a:solidFill>
                            <a:schemeClr val="tx1"/>
                          </a:solidFill>
                          <a:effectLst/>
                          <a:latin typeface="Times New Roman" panose="02020603050405020304" pitchFamily="18" charset="0"/>
                          <a:cs typeface="Times New Roman" panose="02020603050405020304" pitchFamily="18" charset="0"/>
                        </a:rPr>
                        <a:t>-а, - я:</a:t>
                      </a:r>
                      <a:endParaRPr lang="ru-RU" sz="1400" i="1" dirty="0">
                        <a:solidFill>
                          <a:schemeClr val="tx1"/>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ru-RU" sz="1400" i="1" dirty="0">
                          <a:solidFill>
                            <a:schemeClr val="tx1"/>
                          </a:solidFill>
                          <a:effectLst/>
                          <a:latin typeface="Times New Roman" panose="02020603050405020304" pitchFamily="18" charset="0"/>
                          <a:cs typeface="Times New Roman" panose="02020603050405020304" pitchFamily="18" charset="0"/>
                        </a:rPr>
                        <a:t>крич</a:t>
                      </a:r>
                      <a:r>
                        <a:rPr lang="ru-RU" sz="1400" b="1" i="1" u="sng" dirty="0">
                          <a:solidFill>
                            <a:schemeClr val="tx1"/>
                          </a:solidFill>
                          <a:effectLst/>
                          <a:latin typeface="Times New Roman" panose="02020603050405020304" pitchFamily="18" charset="0"/>
                          <a:cs typeface="Times New Roman" panose="02020603050405020304" pitchFamily="18" charset="0"/>
                        </a:rPr>
                        <a:t>а</a:t>
                      </a:r>
                      <a:endParaRPr lang="ru-RU" sz="1400" i="1" dirty="0">
                        <a:solidFill>
                          <a:schemeClr val="tx1"/>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ru-RU" sz="1400" i="1" dirty="0">
                          <a:solidFill>
                            <a:schemeClr val="tx1"/>
                          </a:solidFill>
                          <a:effectLst/>
                          <a:latin typeface="Times New Roman" panose="02020603050405020304" pitchFamily="18" charset="0"/>
                          <a:cs typeface="Times New Roman" panose="02020603050405020304" pitchFamily="18" charset="0"/>
                        </a:rPr>
                        <a:t>начина</a:t>
                      </a:r>
                      <a:r>
                        <a:rPr lang="ru-RU" sz="1400" b="1" i="1" u="sng" dirty="0">
                          <a:solidFill>
                            <a:schemeClr val="tx1"/>
                          </a:solidFill>
                          <a:effectLst/>
                          <a:latin typeface="Times New Roman" panose="02020603050405020304" pitchFamily="18" charset="0"/>
                          <a:cs typeface="Times New Roman" panose="02020603050405020304" pitchFamily="18" charset="0"/>
                        </a:rPr>
                        <a:t>я</a:t>
                      </a:r>
                      <a:endParaRPr lang="ru-RU" sz="1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 </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gn="ctr">
                        <a:lnSpc>
                          <a:spcPct val="100000"/>
                        </a:lnSpc>
                        <a:spcAft>
                          <a:spcPts val="0"/>
                        </a:spcAft>
                      </a:pPr>
                      <a:r>
                        <a:rPr lang="ru-RU" sz="1400" b="1" dirty="0">
                          <a:solidFill>
                            <a:schemeClr val="tx1"/>
                          </a:solidFill>
                          <a:effectLst/>
                          <a:latin typeface="Times New Roman" panose="02020603050405020304" pitchFamily="18" charset="0"/>
                          <a:cs typeface="Times New Roman" panose="02020603050405020304" pitchFamily="18" charset="0"/>
                        </a:rPr>
                        <a:t>Суффиксы деепричастия совершенного вида:</a:t>
                      </a:r>
                      <a:endParaRPr lang="ru-RU" sz="1400" dirty="0">
                        <a:solidFill>
                          <a:schemeClr val="tx1"/>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ru-RU" sz="1400" b="1" i="1" dirty="0">
                          <a:solidFill>
                            <a:schemeClr val="tx1"/>
                          </a:solidFill>
                          <a:effectLst/>
                          <a:latin typeface="Times New Roman" panose="02020603050405020304" pitchFamily="18" charset="0"/>
                          <a:cs typeface="Times New Roman" panose="02020603050405020304" pitchFamily="18" charset="0"/>
                        </a:rPr>
                        <a:t>-в, -вши, -ши</a:t>
                      </a:r>
                      <a:endParaRPr lang="ru-RU" sz="1400" i="1" dirty="0">
                        <a:solidFill>
                          <a:schemeClr val="tx1"/>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ru-RU" sz="1400" i="1" dirty="0">
                          <a:solidFill>
                            <a:schemeClr val="tx1"/>
                          </a:solidFill>
                          <a:effectLst/>
                          <a:latin typeface="Times New Roman" panose="02020603050405020304" pitchFamily="18" charset="0"/>
                          <a:cs typeface="Times New Roman" panose="02020603050405020304" pitchFamily="18" charset="0"/>
                        </a:rPr>
                        <a:t>откры</a:t>
                      </a:r>
                      <a:r>
                        <a:rPr lang="ru-RU" sz="1400" b="1" i="1" u="sng" dirty="0">
                          <a:solidFill>
                            <a:schemeClr val="tx1"/>
                          </a:solidFill>
                          <a:effectLst/>
                          <a:latin typeface="Times New Roman" panose="02020603050405020304" pitchFamily="18" charset="0"/>
                          <a:cs typeface="Times New Roman" panose="02020603050405020304" pitchFamily="18" charset="0"/>
                        </a:rPr>
                        <a:t>в</a:t>
                      </a:r>
                      <a:endParaRPr lang="ru-RU" sz="1400" i="1" dirty="0">
                        <a:solidFill>
                          <a:schemeClr val="tx1"/>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ru-RU" sz="1400" i="1" dirty="0">
                          <a:solidFill>
                            <a:schemeClr val="tx1"/>
                          </a:solidFill>
                          <a:effectLst/>
                          <a:latin typeface="Times New Roman" panose="02020603050405020304" pitchFamily="18" charset="0"/>
                          <a:cs typeface="Times New Roman" panose="02020603050405020304" pitchFamily="18" charset="0"/>
                        </a:rPr>
                        <a:t>сказа</a:t>
                      </a:r>
                      <a:r>
                        <a:rPr lang="ru-RU" sz="1400" b="1" i="1" u="sng" dirty="0">
                          <a:solidFill>
                            <a:schemeClr val="tx1"/>
                          </a:solidFill>
                          <a:effectLst/>
                          <a:latin typeface="Times New Roman" panose="02020603050405020304" pitchFamily="18" charset="0"/>
                          <a:cs typeface="Times New Roman" panose="02020603050405020304" pitchFamily="18" charset="0"/>
                        </a:rPr>
                        <a:t>вши</a:t>
                      </a:r>
                      <a:endParaRPr lang="ru-RU" sz="1400" i="1" dirty="0">
                        <a:solidFill>
                          <a:schemeClr val="tx1"/>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ru-RU" sz="1400" i="1" dirty="0">
                          <a:solidFill>
                            <a:schemeClr val="tx1"/>
                          </a:solidFill>
                          <a:effectLst/>
                          <a:latin typeface="Times New Roman" panose="02020603050405020304" pitchFamily="18" charset="0"/>
                          <a:cs typeface="Times New Roman" panose="02020603050405020304" pitchFamily="18" charset="0"/>
                        </a:rPr>
                        <a:t>извлек</a:t>
                      </a:r>
                      <a:r>
                        <a:rPr lang="ru-RU" sz="1400" b="1" i="1" u="sng" dirty="0">
                          <a:solidFill>
                            <a:schemeClr val="tx1"/>
                          </a:solidFill>
                          <a:effectLst/>
                          <a:latin typeface="Times New Roman" panose="02020603050405020304" pitchFamily="18" charset="0"/>
                          <a:cs typeface="Times New Roman" panose="02020603050405020304" pitchFamily="18" charset="0"/>
                        </a:rPr>
                        <a:t>ши</a:t>
                      </a:r>
                      <a:r>
                        <a:rPr lang="ru-RU" sz="1400" b="1" i="1" dirty="0">
                          <a:solidFill>
                            <a:schemeClr val="tx1"/>
                          </a:solidFill>
                          <a:effectLst/>
                          <a:latin typeface="Times New Roman" panose="02020603050405020304" pitchFamily="18" charset="0"/>
                          <a:cs typeface="Times New Roman" panose="02020603050405020304" pitchFamily="18" charset="0"/>
                        </a:rPr>
                        <a:t> </a:t>
                      </a:r>
                      <a:endParaRPr lang="ru-RU" sz="1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3271594567"/>
                  </a:ext>
                </a:extLst>
              </a:tr>
            </a:tbl>
          </a:graphicData>
        </a:graphic>
      </p:graphicFrame>
    </p:spTree>
    <p:extLst>
      <p:ext uri="{BB962C8B-B14F-4D97-AF65-F5344CB8AC3E}">
        <p14:creationId xmlns:p14="http://schemas.microsoft.com/office/powerpoint/2010/main" val="1904241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трелка: вправо 3">
            <a:extLst>
              <a:ext uri="{FF2B5EF4-FFF2-40B4-BE49-F238E27FC236}">
                <a16:creationId xmlns:a16="http://schemas.microsoft.com/office/drawing/2014/main" id="{697A39B2-F12C-48A9-98EF-BC92D0FF2CC0}"/>
              </a:ext>
            </a:extLst>
          </p:cNvPr>
          <p:cNvSpPr/>
          <p:nvPr/>
        </p:nvSpPr>
        <p:spPr>
          <a:xfrm>
            <a:off x="5053977" y="439538"/>
            <a:ext cx="1279712"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9</a:t>
            </a:r>
          </a:p>
        </p:txBody>
      </p:sp>
      <p:graphicFrame>
        <p:nvGraphicFramePr>
          <p:cNvPr id="5" name="Таблица 4">
            <a:extLst>
              <a:ext uri="{FF2B5EF4-FFF2-40B4-BE49-F238E27FC236}">
                <a16:creationId xmlns:a16="http://schemas.microsoft.com/office/drawing/2014/main" id="{C383CD0C-3B6F-4993-9011-1306AC34A699}"/>
              </a:ext>
            </a:extLst>
          </p:cNvPr>
          <p:cNvGraphicFramePr>
            <a:graphicFrameLocks noGrp="1"/>
          </p:cNvGraphicFramePr>
          <p:nvPr>
            <p:extLst>
              <p:ext uri="{D42A27DB-BD31-4B8C-83A1-F6EECF244321}">
                <p14:modId xmlns:p14="http://schemas.microsoft.com/office/powerpoint/2010/main" val="2585706029"/>
              </p:ext>
            </p:extLst>
          </p:nvPr>
        </p:nvGraphicFramePr>
        <p:xfrm>
          <a:off x="524311" y="741792"/>
          <a:ext cx="5829727" cy="4590447"/>
        </p:xfrm>
        <a:graphic>
          <a:graphicData uri="http://schemas.openxmlformats.org/drawingml/2006/table">
            <a:tbl>
              <a:tblPr firstRow="1" firstCol="1" bandRow="1">
                <a:tableStyleId>{ED083AE6-46FA-4A59-8FB0-9F97EB10719F}</a:tableStyleId>
              </a:tblPr>
              <a:tblGrid>
                <a:gridCol w="2071458">
                  <a:extLst>
                    <a:ext uri="{9D8B030D-6E8A-4147-A177-3AD203B41FA5}">
                      <a16:colId xmlns:a16="http://schemas.microsoft.com/office/drawing/2014/main" val="1453431179"/>
                    </a:ext>
                  </a:extLst>
                </a:gridCol>
                <a:gridCol w="529051">
                  <a:extLst>
                    <a:ext uri="{9D8B030D-6E8A-4147-A177-3AD203B41FA5}">
                      <a16:colId xmlns:a16="http://schemas.microsoft.com/office/drawing/2014/main" val="2043455643"/>
                    </a:ext>
                  </a:extLst>
                </a:gridCol>
                <a:gridCol w="1576586">
                  <a:extLst>
                    <a:ext uri="{9D8B030D-6E8A-4147-A177-3AD203B41FA5}">
                      <a16:colId xmlns:a16="http://schemas.microsoft.com/office/drawing/2014/main" val="2572949669"/>
                    </a:ext>
                  </a:extLst>
                </a:gridCol>
                <a:gridCol w="1652632">
                  <a:extLst>
                    <a:ext uri="{9D8B030D-6E8A-4147-A177-3AD203B41FA5}">
                      <a16:colId xmlns:a16="http://schemas.microsoft.com/office/drawing/2014/main" val="3838729451"/>
                    </a:ext>
                  </a:extLst>
                </a:gridCol>
              </a:tblGrid>
              <a:tr h="259247">
                <a:tc gridSpan="4">
                  <a:txBody>
                    <a:bodyPr/>
                    <a:lstStyle/>
                    <a:p>
                      <a:pPr algn="ctr">
                        <a:lnSpc>
                          <a:spcPct val="107000"/>
                        </a:lnSpc>
                        <a:spcAft>
                          <a:spcPts val="800"/>
                        </a:spcAft>
                      </a:pPr>
                      <a:r>
                        <a:rPr lang="ru-RU" sz="1800" b="1" i="1" dirty="0">
                          <a:solidFill>
                            <a:schemeClr val="accent2">
                              <a:lumMod val="50000"/>
                            </a:schemeClr>
                          </a:solidFill>
                          <a:effectLst/>
                          <a:latin typeface="Times New Roman" panose="02020603050405020304" pitchFamily="18" charset="0"/>
                          <a:cs typeface="Times New Roman" panose="02020603050405020304" pitchFamily="18" charset="0"/>
                        </a:rPr>
                        <a:t>Обособление обстоятельств (выделение запятыми)</a:t>
                      </a:r>
                      <a:endParaRPr lang="ru-RU" sz="18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7914" marR="57914" marT="0" marB="0"/>
                </a:tc>
                <a:tc hMerge="1">
                  <a:txBody>
                    <a:bodyPr/>
                    <a:lstStyle/>
                    <a:p>
                      <a:endParaRPr lang="ru-RU"/>
                    </a:p>
                  </a:txBody>
                  <a:tcPr/>
                </a:tc>
                <a:tc hMerge="1">
                  <a:txBody>
                    <a:bodyPr/>
                    <a:lstStyle/>
                    <a:p>
                      <a:endParaRPr lang="ru-RU"/>
                    </a:p>
                  </a:txBody>
                  <a:tcPr/>
                </a:tc>
                <a:tc hMerge="1">
                  <a:txBody>
                    <a:bodyPr/>
                    <a:lstStyle/>
                    <a:p>
                      <a:endParaRPr lang="ru-RU" sz="1100" dirty="0"/>
                    </a:p>
                  </a:txBody>
                  <a:tcPr marL="77219" marR="77219" marT="38609" marB="38609"/>
                </a:tc>
                <a:extLst>
                  <a:ext uri="{0D108BD9-81ED-4DB2-BD59-A6C34878D82A}">
                    <a16:rowId xmlns:a16="http://schemas.microsoft.com/office/drawing/2014/main" val="2258249978"/>
                  </a:ext>
                </a:extLst>
              </a:tr>
              <a:tr h="521539">
                <a:tc gridSpan="2">
                  <a:txBody>
                    <a:bodyPr/>
                    <a:lstStyle/>
                    <a:p>
                      <a:pPr marL="0" lvl="0" indent="0" algn="l">
                        <a:lnSpc>
                          <a:spcPct val="107000"/>
                        </a:lnSpc>
                        <a:spcAft>
                          <a:spcPts val="0"/>
                        </a:spcAft>
                        <a:buFont typeface="+mj-lt"/>
                        <a:buNone/>
                      </a:pPr>
                      <a:r>
                        <a:rPr lang="ru-RU" sz="1400" b="0" dirty="0">
                          <a:effectLst/>
                          <a:latin typeface="Times New Roman" panose="02020603050405020304" pitchFamily="18" charset="0"/>
                          <a:cs typeface="Times New Roman" panose="02020603050405020304" pitchFamily="18" charset="0"/>
                        </a:rPr>
                        <a:t>1. Если выражено одиночным деепричастием</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914" marR="57914" marT="0" marB="0"/>
                </a:tc>
                <a:tc hMerge="1">
                  <a:txBody>
                    <a:bodyPr/>
                    <a:lstStyle/>
                    <a:p>
                      <a:pPr>
                        <a:lnSpc>
                          <a:spcPct val="107000"/>
                        </a:lnSpc>
                        <a:spcAft>
                          <a:spcPts val="800"/>
                        </a:spcAft>
                      </a:pPr>
                      <a:r>
                        <a:rPr lang="ru-RU" sz="1400" dirty="0">
                          <a:effectLst/>
                          <a:latin typeface="Times New Roman" panose="02020603050405020304" pitchFamily="18" charset="0"/>
                          <a:cs typeface="Times New Roman" panose="02020603050405020304" pitchFamily="18" charset="0"/>
                        </a:rPr>
                        <a:t>Шаги затихли, /</a:t>
                      </a:r>
                      <a:r>
                        <a:rPr lang="ru-RU" sz="1400" b="1" u="dotDash" dirty="0">
                          <a:effectLst/>
                          <a:latin typeface="Times New Roman" panose="02020603050405020304" pitchFamily="18" charset="0"/>
                          <a:cs typeface="Times New Roman" panose="02020603050405020304" pitchFamily="18" charset="0"/>
                        </a:rPr>
                        <a:t>удаляясь/</a:t>
                      </a:r>
                      <a:r>
                        <a:rPr lang="ru-RU" sz="1400" dirty="0">
                          <a:effectLst/>
                          <a:latin typeface="Times New Roman" panose="02020603050405020304" pitchFamily="18" charset="0"/>
                          <a:cs typeface="Times New Roman" panose="02020603050405020304" pitchFamily="18" charset="0"/>
                        </a:rPr>
                        <a:t>.</a:t>
                      </a:r>
                    </a:p>
                    <a:p>
                      <a:pPr>
                        <a:lnSpc>
                          <a:spcPct val="107000"/>
                        </a:lnSpc>
                        <a:spcAft>
                          <a:spcPts val="800"/>
                        </a:spcAft>
                      </a:pPr>
                      <a:r>
                        <a:rPr lang="ru-RU" sz="1400" dirty="0">
                          <a:effectLst/>
                          <a:latin typeface="Times New Roman" panose="02020603050405020304" pitchFamily="18" charset="0"/>
                          <a:cs typeface="Times New Roman" panose="02020603050405020304" pitchFamily="18" charset="0"/>
                        </a:rPr>
                        <a:t>Дремлют, /</a:t>
                      </a:r>
                      <a:r>
                        <a:rPr lang="ru-RU" sz="1400" b="1" u="dotDash" dirty="0">
                          <a:effectLst/>
                          <a:latin typeface="Times New Roman" panose="02020603050405020304" pitchFamily="18" charset="0"/>
                          <a:cs typeface="Times New Roman" panose="02020603050405020304" pitchFamily="18" charset="0"/>
                        </a:rPr>
                        <a:t>качаясь/</a:t>
                      </a:r>
                      <a:r>
                        <a:rPr lang="ru-RU" sz="1400" dirty="0">
                          <a:effectLst/>
                          <a:latin typeface="Times New Roman" panose="02020603050405020304" pitchFamily="18" charset="0"/>
                          <a:cs typeface="Times New Roman" panose="02020603050405020304" pitchFamily="18" charset="0"/>
                        </a:rPr>
                        <a:t>, березы.</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914" marR="57914" marT="0" marB="0"/>
                </a:tc>
                <a:tc gridSpan="2">
                  <a:txBody>
                    <a:bodyPr/>
                    <a:lstStyle/>
                    <a:p>
                      <a:pPr>
                        <a:lnSpc>
                          <a:spcPct val="107000"/>
                        </a:lnSpc>
                        <a:spcAft>
                          <a:spcPts val="800"/>
                        </a:spcAft>
                      </a:pPr>
                      <a:r>
                        <a:rPr lang="ru-RU" sz="1400" u="none" dirty="0">
                          <a:effectLst/>
                          <a:latin typeface="Times New Roman" panose="02020603050405020304" pitchFamily="18" charset="0"/>
                          <a:cs typeface="Times New Roman" panose="02020603050405020304" pitchFamily="18" charset="0"/>
                        </a:rPr>
                        <a:t>Шаги затихли, /</a:t>
                      </a:r>
                      <a:r>
                        <a:rPr lang="ru-RU" sz="1400" b="1" i="1" u="none" dirty="0">
                          <a:effectLst/>
                          <a:latin typeface="Times New Roman" panose="02020603050405020304" pitchFamily="18" charset="0"/>
                          <a:cs typeface="Times New Roman" panose="02020603050405020304" pitchFamily="18" charset="0"/>
                        </a:rPr>
                        <a:t>удаляясь</a:t>
                      </a:r>
                      <a:r>
                        <a:rPr lang="ru-RU" sz="1400" b="1" u="none" dirty="0">
                          <a:effectLst/>
                          <a:latin typeface="Times New Roman" panose="02020603050405020304" pitchFamily="18" charset="0"/>
                          <a:cs typeface="Times New Roman" panose="02020603050405020304" pitchFamily="18" charset="0"/>
                        </a:rPr>
                        <a:t>/</a:t>
                      </a:r>
                      <a:r>
                        <a:rPr lang="ru-RU" sz="1400" u="none" dirty="0">
                          <a:effectLst/>
                          <a:latin typeface="Times New Roman" panose="02020603050405020304" pitchFamily="18" charset="0"/>
                          <a:cs typeface="Times New Roman" panose="02020603050405020304" pitchFamily="18" charset="0"/>
                        </a:rPr>
                        <a:t>.</a:t>
                      </a:r>
                    </a:p>
                    <a:p>
                      <a:pPr>
                        <a:lnSpc>
                          <a:spcPct val="107000"/>
                        </a:lnSpc>
                        <a:spcAft>
                          <a:spcPts val="800"/>
                        </a:spcAft>
                      </a:pPr>
                      <a:r>
                        <a:rPr lang="ru-RU" sz="1400" u="none" dirty="0">
                          <a:effectLst/>
                          <a:latin typeface="Times New Roman" panose="02020603050405020304" pitchFamily="18" charset="0"/>
                          <a:cs typeface="Times New Roman" panose="02020603050405020304" pitchFamily="18" charset="0"/>
                        </a:rPr>
                        <a:t>Дремлют, /</a:t>
                      </a:r>
                      <a:r>
                        <a:rPr lang="ru-RU" sz="1400" b="1" i="1" u="none" dirty="0">
                          <a:effectLst/>
                          <a:latin typeface="Times New Roman" panose="02020603050405020304" pitchFamily="18" charset="0"/>
                          <a:cs typeface="Times New Roman" panose="02020603050405020304" pitchFamily="18" charset="0"/>
                        </a:rPr>
                        <a:t>качаясь</a:t>
                      </a:r>
                      <a:r>
                        <a:rPr lang="ru-RU" sz="1400" b="1" u="none" dirty="0">
                          <a:effectLst/>
                          <a:latin typeface="Times New Roman" panose="02020603050405020304" pitchFamily="18" charset="0"/>
                          <a:cs typeface="Times New Roman" panose="02020603050405020304" pitchFamily="18" charset="0"/>
                        </a:rPr>
                        <a:t>/</a:t>
                      </a:r>
                      <a:r>
                        <a:rPr lang="ru-RU" sz="1400" u="none" dirty="0">
                          <a:effectLst/>
                          <a:latin typeface="Times New Roman" panose="02020603050405020304" pitchFamily="18" charset="0"/>
                          <a:cs typeface="Times New Roman" panose="02020603050405020304" pitchFamily="18" charset="0"/>
                        </a:rPr>
                        <a:t>, березы.</a:t>
                      </a:r>
                      <a:endParaRPr lang="ru-RU" u="none" dirty="0"/>
                    </a:p>
                  </a:txBody>
                  <a:tcPr marL="57914" marR="57914" marT="0" marB="0"/>
                </a:tc>
                <a:tc hMerge="1">
                  <a:txBody>
                    <a:bodyPr/>
                    <a:lstStyle/>
                    <a:p>
                      <a:endParaRPr lang="ru-RU" sz="1100" dirty="0"/>
                    </a:p>
                  </a:txBody>
                  <a:tcPr marL="77219" marR="77219" marT="38609" marB="38609"/>
                </a:tc>
                <a:extLst>
                  <a:ext uri="{0D108BD9-81ED-4DB2-BD59-A6C34878D82A}">
                    <a16:rowId xmlns:a16="http://schemas.microsoft.com/office/drawing/2014/main" val="3259736750"/>
                  </a:ext>
                </a:extLst>
              </a:tr>
              <a:tr h="439581">
                <a:tc gridSpan="2">
                  <a:txBody>
                    <a:bodyPr/>
                    <a:lstStyle/>
                    <a:p>
                      <a:pPr marL="0" lvl="0" indent="0" algn="l">
                        <a:lnSpc>
                          <a:spcPct val="107000"/>
                        </a:lnSpc>
                        <a:spcAft>
                          <a:spcPts val="0"/>
                        </a:spcAft>
                        <a:buFont typeface="+mj-lt"/>
                        <a:buNone/>
                      </a:pPr>
                      <a:r>
                        <a:rPr lang="ru-RU" sz="1400" b="0" dirty="0">
                          <a:effectLst/>
                          <a:latin typeface="Times New Roman" panose="02020603050405020304" pitchFamily="18" charset="0"/>
                          <a:cs typeface="Times New Roman" panose="02020603050405020304" pitchFamily="18" charset="0"/>
                        </a:rPr>
                        <a:t>2. Если выражено деепричастным оборотом</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914" marR="57914" marT="0" marB="0"/>
                </a:tc>
                <a:tc hMerge="1">
                  <a:txBody>
                    <a:bodyPr/>
                    <a:lstStyle/>
                    <a:p>
                      <a:pPr>
                        <a:lnSpc>
                          <a:spcPct val="107000"/>
                        </a:lnSpc>
                        <a:spcAft>
                          <a:spcPts val="800"/>
                        </a:spcAft>
                      </a:pPr>
                      <a:r>
                        <a:rPr lang="ru-RU" sz="1400" b="1" u="dotDash" dirty="0">
                          <a:effectLst/>
                          <a:latin typeface="Times New Roman" panose="02020603050405020304" pitchFamily="18" charset="0"/>
                          <a:cs typeface="Times New Roman" panose="02020603050405020304" pitchFamily="18" charset="0"/>
                        </a:rPr>
                        <a:t>/Только понимая болезнь/</a:t>
                      </a:r>
                      <a:r>
                        <a:rPr lang="ru-RU" sz="1400" dirty="0">
                          <a:effectLst/>
                          <a:latin typeface="Times New Roman" panose="02020603050405020304" pitchFamily="18" charset="0"/>
                          <a:cs typeface="Times New Roman" panose="02020603050405020304" pitchFamily="18" charset="0"/>
                        </a:rPr>
                        <a:t>, мы можем избавиться от нее.</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914" marR="57914" marT="0" marB="0"/>
                </a:tc>
                <a:tc gridSpan="2">
                  <a:txBody>
                    <a:bodyPr/>
                    <a:lstStyle/>
                    <a:p>
                      <a:r>
                        <a:rPr lang="ru-RU" sz="1400" b="1" u="dotDash" dirty="0">
                          <a:effectLst/>
                          <a:latin typeface="Times New Roman" panose="02020603050405020304" pitchFamily="18" charset="0"/>
                          <a:cs typeface="Times New Roman" panose="02020603050405020304" pitchFamily="18" charset="0"/>
                        </a:rPr>
                        <a:t>/Только понимая болезнь/</a:t>
                      </a:r>
                      <a:r>
                        <a:rPr lang="ru-RU" sz="1400" dirty="0">
                          <a:effectLst/>
                          <a:latin typeface="Times New Roman" panose="02020603050405020304" pitchFamily="18" charset="0"/>
                          <a:cs typeface="Times New Roman" panose="02020603050405020304" pitchFamily="18" charset="0"/>
                        </a:rPr>
                        <a:t>, мы можем избавиться от нее.</a:t>
                      </a:r>
                      <a:endParaRPr lang="ru-RU" dirty="0"/>
                    </a:p>
                  </a:txBody>
                  <a:tcPr marL="57914" marR="57914" marT="0" marB="0"/>
                </a:tc>
                <a:tc hMerge="1">
                  <a:txBody>
                    <a:bodyPr/>
                    <a:lstStyle/>
                    <a:p>
                      <a:endParaRPr lang="ru-RU" sz="1100" dirty="0"/>
                    </a:p>
                  </a:txBody>
                  <a:tcPr marL="77219" marR="77219" marT="38609" marB="38609"/>
                </a:tc>
                <a:extLst>
                  <a:ext uri="{0D108BD9-81ED-4DB2-BD59-A6C34878D82A}">
                    <a16:rowId xmlns:a16="http://schemas.microsoft.com/office/drawing/2014/main" val="3841702599"/>
                  </a:ext>
                </a:extLst>
              </a:tr>
              <a:tr h="1066452">
                <a:tc gridSpan="2">
                  <a:txBody>
                    <a:bodyPr/>
                    <a:lstStyle/>
                    <a:p>
                      <a:pPr marL="0" lvl="0" indent="0" algn="l">
                        <a:lnSpc>
                          <a:spcPct val="107000"/>
                        </a:lnSpc>
                        <a:spcAft>
                          <a:spcPts val="0"/>
                        </a:spcAft>
                        <a:buFont typeface="+mj-lt"/>
                        <a:buNone/>
                      </a:pPr>
                      <a:r>
                        <a:rPr lang="ru-RU" sz="1400" b="0" dirty="0">
                          <a:effectLst/>
                          <a:latin typeface="Times New Roman" panose="02020603050405020304" pitchFamily="18" charset="0"/>
                          <a:cs typeface="Times New Roman" panose="02020603050405020304" pitchFamily="18" charset="0"/>
                        </a:rPr>
                        <a:t>3. Если выражено существительным с производным предлогом несмотря на, невзирая на, вопреки, благодаря и т.д.</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914" marR="57914" marT="0" marB="0"/>
                </a:tc>
                <a:tc hMerge="1">
                  <a:txBody>
                    <a:bodyPr/>
                    <a:lstStyle/>
                    <a:p>
                      <a:pPr>
                        <a:lnSpc>
                          <a:spcPct val="107000"/>
                        </a:lnSpc>
                        <a:spcAft>
                          <a:spcPts val="800"/>
                        </a:spcAft>
                      </a:pPr>
                      <a:r>
                        <a:rPr lang="ru-RU" sz="1400" b="1" u="dotDash" dirty="0">
                          <a:effectLst/>
                          <a:latin typeface="Times New Roman" panose="02020603050405020304" pitchFamily="18" charset="0"/>
                          <a:cs typeface="Times New Roman" panose="02020603050405020304" pitchFamily="18" charset="0"/>
                        </a:rPr>
                        <a:t>/Несмотря на ясную погоду/</a:t>
                      </a:r>
                      <a:r>
                        <a:rPr lang="ru-RU" sz="1400" dirty="0">
                          <a:effectLst/>
                          <a:latin typeface="Times New Roman" panose="02020603050405020304" pitchFamily="18" charset="0"/>
                          <a:cs typeface="Times New Roman" panose="02020603050405020304" pitchFamily="18" charset="0"/>
                        </a:rPr>
                        <a:t>, я взяла с собой зонт. </a:t>
                      </a:r>
                    </a:p>
                    <a:p>
                      <a:pPr>
                        <a:lnSpc>
                          <a:spcPct val="107000"/>
                        </a:lnSpc>
                        <a:spcAft>
                          <a:spcPts val="800"/>
                        </a:spcAft>
                      </a:pPr>
                      <a:r>
                        <a:rPr lang="ru-RU" sz="1400" dirty="0">
                          <a:effectLst/>
                          <a:latin typeface="Times New Roman" panose="02020603050405020304" pitchFamily="18" charset="0"/>
                          <a:cs typeface="Times New Roman" panose="02020603050405020304" pitchFamily="18" charset="0"/>
                        </a:rPr>
                        <a:t>Эту деталь, /</a:t>
                      </a:r>
                      <a:r>
                        <a:rPr lang="ru-RU" sz="1400" b="1" u="dotDash" dirty="0">
                          <a:effectLst/>
                          <a:latin typeface="Times New Roman" panose="02020603050405020304" pitchFamily="18" charset="0"/>
                          <a:cs typeface="Times New Roman" panose="02020603050405020304" pitchFamily="18" charset="0"/>
                        </a:rPr>
                        <a:t>согласно инструкции/</a:t>
                      </a:r>
                      <a:r>
                        <a:rPr lang="ru-RU" sz="1400" dirty="0">
                          <a:effectLst/>
                          <a:latin typeface="Times New Roman" panose="02020603050405020304" pitchFamily="18" charset="0"/>
                          <a:cs typeface="Times New Roman" panose="02020603050405020304" pitchFamily="18" charset="0"/>
                        </a:rPr>
                        <a:t>, нужно поместить сюда</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914" marR="57914" marT="0" marB="0"/>
                </a:tc>
                <a:tc gridSpan="2">
                  <a:txBody>
                    <a:bodyPr/>
                    <a:lstStyle/>
                    <a:p>
                      <a:pPr>
                        <a:lnSpc>
                          <a:spcPct val="107000"/>
                        </a:lnSpc>
                        <a:spcAft>
                          <a:spcPts val="800"/>
                        </a:spcAft>
                      </a:pPr>
                      <a:r>
                        <a:rPr lang="ru-RU" sz="1400" b="1" u="dotDash" dirty="0">
                          <a:effectLst/>
                          <a:latin typeface="Times New Roman" panose="02020603050405020304" pitchFamily="18" charset="0"/>
                          <a:cs typeface="Times New Roman" panose="02020603050405020304" pitchFamily="18" charset="0"/>
                        </a:rPr>
                        <a:t>/Несмотря на ясную погоду/</a:t>
                      </a:r>
                      <a:r>
                        <a:rPr lang="ru-RU" sz="1400" dirty="0">
                          <a:effectLst/>
                          <a:latin typeface="Times New Roman" panose="02020603050405020304" pitchFamily="18" charset="0"/>
                          <a:cs typeface="Times New Roman" panose="02020603050405020304" pitchFamily="18" charset="0"/>
                        </a:rPr>
                        <a:t>, я взяла с собой зонт. </a:t>
                      </a:r>
                    </a:p>
                    <a:p>
                      <a:pPr>
                        <a:lnSpc>
                          <a:spcPct val="107000"/>
                        </a:lnSpc>
                        <a:spcAft>
                          <a:spcPts val="800"/>
                        </a:spcAft>
                      </a:pPr>
                      <a:r>
                        <a:rPr lang="ru-RU" sz="1400" dirty="0">
                          <a:effectLst/>
                          <a:latin typeface="Times New Roman" panose="02020603050405020304" pitchFamily="18" charset="0"/>
                          <a:cs typeface="Times New Roman" panose="02020603050405020304" pitchFamily="18" charset="0"/>
                        </a:rPr>
                        <a:t>Эту деталь, /</a:t>
                      </a:r>
                      <a:r>
                        <a:rPr lang="ru-RU" sz="1400" b="1" u="dotDash" dirty="0">
                          <a:effectLst/>
                          <a:latin typeface="Times New Roman" panose="02020603050405020304" pitchFamily="18" charset="0"/>
                          <a:cs typeface="Times New Roman" panose="02020603050405020304" pitchFamily="18" charset="0"/>
                        </a:rPr>
                        <a:t>согласно инструкции/</a:t>
                      </a:r>
                      <a:r>
                        <a:rPr lang="ru-RU" sz="1400" dirty="0">
                          <a:effectLst/>
                          <a:latin typeface="Times New Roman" panose="02020603050405020304" pitchFamily="18" charset="0"/>
                          <a:cs typeface="Times New Roman" panose="02020603050405020304" pitchFamily="18" charset="0"/>
                        </a:rPr>
                        <a:t>, нужно поместить сюда</a:t>
                      </a:r>
                      <a:endParaRPr lang="ru-RU" dirty="0"/>
                    </a:p>
                  </a:txBody>
                  <a:tcPr marL="57914" marR="57914" marT="0" marB="0"/>
                </a:tc>
                <a:tc hMerge="1">
                  <a:txBody>
                    <a:bodyPr/>
                    <a:lstStyle/>
                    <a:p>
                      <a:endParaRPr lang="ru-RU" sz="1100" dirty="0"/>
                    </a:p>
                  </a:txBody>
                  <a:tcPr marL="77219" marR="77219" marT="38609" marB="38609"/>
                </a:tc>
                <a:extLst>
                  <a:ext uri="{0D108BD9-81ED-4DB2-BD59-A6C34878D82A}">
                    <a16:rowId xmlns:a16="http://schemas.microsoft.com/office/drawing/2014/main" val="144716164"/>
                  </a:ext>
                </a:extLst>
              </a:tr>
              <a:tr h="922045">
                <a:tc gridSpan="4">
                  <a:txBody>
                    <a:bodyPr/>
                    <a:lstStyle/>
                    <a:p>
                      <a:pPr algn="ctr">
                        <a:lnSpc>
                          <a:spcPct val="107000"/>
                        </a:lnSpc>
                        <a:spcAft>
                          <a:spcPts val="0"/>
                        </a:spcAft>
                        <a:tabLst>
                          <a:tab pos="2377440" algn="l"/>
                        </a:tabLst>
                      </a:pPr>
                      <a:r>
                        <a:rPr lang="ru-RU" sz="1400" b="1" i="1" dirty="0">
                          <a:solidFill>
                            <a:srgbClr val="FF0000"/>
                          </a:solidFill>
                          <a:effectLst/>
                          <a:latin typeface="Times New Roman" panose="02020603050405020304" pitchFamily="18" charset="0"/>
                          <a:cs typeface="Times New Roman" panose="02020603050405020304" pitchFamily="18" charset="0"/>
                        </a:rPr>
                        <a:t>Вспомним!</a:t>
                      </a:r>
                      <a:endParaRPr lang="ru-RU" sz="1400" i="1" dirty="0">
                        <a:effectLst/>
                        <a:latin typeface="Times New Roman" panose="02020603050405020304" pitchFamily="18" charset="0"/>
                        <a:cs typeface="Times New Roman" panose="02020603050405020304" pitchFamily="18" charset="0"/>
                      </a:endParaRPr>
                    </a:p>
                    <a:p>
                      <a:pPr algn="ctr">
                        <a:lnSpc>
                          <a:spcPct val="107000"/>
                        </a:lnSpc>
                        <a:spcAft>
                          <a:spcPts val="0"/>
                        </a:spcAft>
                        <a:tabLst>
                          <a:tab pos="2377440" algn="l"/>
                        </a:tabLst>
                      </a:pPr>
                      <a:r>
                        <a:rPr lang="ru-RU" sz="1400" b="1" i="1" dirty="0">
                          <a:effectLst/>
                          <a:latin typeface="Times New Roman" panose="02020603050405020304" pitchFamily="18" charset="0"/>
                          <a:cs typeface="Times New Roman" panose="02020603050405020304" pitchFamily="18" charset="0"/>
                        </a:rPr>
                        <a:t>Производные предлоги — </a:t>
                      </a:r>
                      <a:r>
                        <a:rPr lang="ru-RU" sz="1400" i="1" dirty="0">
                          <a:effectLst/>
                          <a:latin typeface="Times New Roman" panose="02020603050405020304" pitchFamily="18" charset="0"/>
                          <a:cs typeface="Times New Roman" panose="02020603050405020304" pitchFamily="18" charset="0"/>
                        </a:rPr>
                        <a:t>это слова других частей речи, утратившие лексическое значение и грамматические признаки.</a:t>
                      </a:r>
                    </a:p>
                    <a:p>
                      <a:pPr algn="ctr">
                        <a:lnSpc>
                          <a:spcPct val="107000"/>
                        </a:lnSpc>
                        <a:spcAft>
                          <a:spcPts val="0"/>
                        </a:spcAft>
                        <a:tabLst>
                          <a:tab pos="2377440" algn="l"/>
                        </a:tabLst>
                      </a:pPr>
                      <a:r>
                        <a:rPr lang="ru-RU" sz="1400" b="1" i="1" dirty="0">
                          <a:effectLst/>
                          <a:latin typeface="Times New Roman" panose="02020603050405020304" pitchFamily="18" charset="0"/>
                          <a:cs typeface="Times New Roman" panose="02020603050405020304" pitchFamily="18" charset="0"/>
                        </a:rPr>
                        <a:t>Способом перехода из одной части речи в другую были образованы</a:t>
                      </a:r>
                    </a:p>
                  </a:txBody>
                  <a:tcPr marL="57914" marR="57914" marT="0" marB="0"/>
                </a:tc>
                <a:tc hMerge="1">
                  <a:txBody>
                    <a:bodyPr/>
                    <a:lstStyle/>
                    <a:p>
                      <a:endParaRPr lang="ru-RU"/>
                    </a:p>
                  </a:txBody>
                  <a:tcPr/>
                </a:tc>
                <a:tc hMerge="1">
                  <a:txBody>
                    <a:bodyPr/>
                    <a:lstStyle/>
                    <a:p>
                      <a:endParaRPr lang="ru-RU"/>
                    </a:p>
                  </a:txBody>
                  <a:tcPr/>
                </a:tc>
                <a:tc hMerge="1">
                  <a:txBody>
                    <a:bodyPr/>
                    <a:lstStyle/>
                    <a:p>
                      <a:endParaRPr lang="ru-RU" sz="1100" i="1" dirty="0"/>
                    </a:p>
                  </a:txBody>
                  <a:tcPr marL="77219" marR="77219" marT="38609" marB="38609"/>
                </a:tc>
                <a:extLst>
                  <a:ext uri="{0D108BD9-81ED-4DB2-BD59-A6C34878D82A}">
                    <a16:rowId xmlns:a16="http://schemas.microsoft.com/office/drawing/2014/main" val="2999468576"/>
                  </a:ext>
                </a:extLst>
              </a:tr>
              <a:tr h="1280356">
                <a:tc>
                  <a:txBody>
                    <a:bodyPr/>
                    <a:lstStyle/>
                    <a:p>
                      <a:pPr algn="l">
                        <a:lnSpc>
                          <a:spcPct val="100000"/>
                        </a:lnSpc>
                        <a:spcAft>
                          <a:spcPts val="0"/>
                        </a:spcAft>
                        <a:tabLst>
                          <a:tab pos="2377440" algn="l"/>
                        </a:tabLst>
                      </a:pPr>
                      <a:r>
                        <a:rPr lang="ru-RU" sz="1400" b="1" i="1" dirty="0">
                          <a:effectLst/>
                          <a:latin typeface="Times New Roman" panose="02020603050405020304" pitchFamily="18" charset="0"/>
                          <a:cs typeface="Times New Roman" panose="02020603050405020304" pitchFamily="18" charset="0"/>
                        </a:rPr>
                        <a:t>а) отымённые предлоги:</a:t>
                      </a:r>
                    </a:p>
                    <a:p>
                      <a:pPr algn="ctr">
                        <a:lnSpc>
                          <a:spcPct val="100000"/>
                        </a:lnSpc>
                        <a:spcAft>
                          <a:spcPts val="0"/>
                        </a:spcAft>
                        <a:tabLst>
                          <a:tab pos="2377440" algn="l"/>
                        </a:tabLst>
                      </a:pPr>
                      <a:r>
                        <a:rPr lang="ru-RU" sz="1400" b="1" i="0" dirty="0">
                          <a:effectLst/>
                          <a:latin typeface="Times New Roman" panose="02020603050405020304" pitchFamily="18" charset="0"/>
                          <a:cs typeface="Times New Roman" panose="02020603050405020304" pitchFamily="18" charset="0"/>
                        </a:rPr>
                        <a:t>в продолжение</a:t>
                      </a:r>
                      <a:r>
                        <a:rPr lang="ru-RU" sz="1400" b="0" i="0" dirty="0">
                          <a:effectLst/>
                          <a:latin typeface="Times New Roman" panose="02020603050405020304" pitchFamily="18" charset="0"/>
                          <a:cs typeface="Times New Roman" panose="02020603050405020304" pitchFamily="18" charset="0"/>
                        </a:rPr>
                        <a:t> дня</a:t>
                      </a:r>
                    </a:p>
                    <a:p>
                      <a:pPr algn="ctr">
                        <a:lnSpc>
                          <a:spcPct val="100000"/>
                        </a:lnSpc>
                        <a:spcAft>
                          <a:spcPts val="0"/>
                        </a:spcAft>
                        <a:tabLst>
                          <a:tab pos="2377440" algn="l"/>
                        </a:tabLst>
                      </a:pPr>
                      <a:r>
                        <a:rPr lang="ru-RU" sz="1400" b="1" i="0" dirty="0">
                          <a:effectLst/>
                          <a:latin typeface="Times New Roman" panose="02020603050405020304" pitchFamily="18" charset="0"/>
                          <a:cs typeface="Times New Roman" panose="02020603050405020304" pitchFamily="18" charset="0"/>
                        </a:rPr>
                        <a:t>в течение </a:t>
                      </a:r>
                      <a:r>
                        <a:rPr lang="ru-RU" sz="1400" b="0" i="0" dirty="0">
                          <a:effectLst/>
                          <a:latin typeface="Times New Roman" panose="02020603050405020304" pitchFamily="18" charset="0"/>
                          <a:cs typeface="Times New Roman" panose="02020603050405020304" pitchFamily="18" charset="0"/>
                        </a:rPr>
                        <a:t>беседы</a:t>
                      </a:r>
                    </a:p>
                    <a:p>
                      <a:pPr algn="ctr">
                        <a:lnSpc>
                          <a:spcPct val="100000"/>
                        </a:lnSpc>
                        <a:spcAft>
                          <a:spcPts val="0"/>
                        </a:spcAft>
                        <a:tabLst>
                          <a:tab pos="2377440" algn="l"/>
                        </a:tabLst>
                      </a:pPr>
                      <a:r>
                        <a:rPr lang="ru-RU" sz="1400" b="1" i="0" dirty="0">
                          <a:effectLst/>
                          <a:latin typeface="Times New Roman" panose="02020603050405020304" pitchFamily="18" charset="0"/>
                          <a:cs typeface="Times New Roman" panose="02020603050405020304" pitchFamily="18" charset="0"/>
                        </a:rPr>
                        <a:t>вследствие</a:t>
                      </a:r>
                      <a:r>
                        <a:rPr lang="ru-RU" sz="1400" b="0" i="0" dirty="0">
                          <a:effectLst/>
                          <a:latin typeface="Times New Roman" panose="02020603050405020304" pitchFamily="18" charset="0"/>
                          <a:cs typeface="Times New Roman" panose="02020603050405020304" pitchFamily="18" charset="0"/>
                        </a:rPr>
                        <a:t> болезни</a:t>
                      </a:r>
                    </a:p>
                    <a:p>
                      <a:pPr algn="ctr">
                        <a:lnSpc>
                          <a:spcPct val="100000"/>
                        </a:lnSpc>
                        <a:spcAft>
                          <a:spcPts val="0"/>
                        </a:spcAft>
                        <a:tabLst>
                          <a:tab pos="2377440" algn="l"/>
                        </a:tabLst>
                      </a:pPr>
                      <a:r>
                        <a:rPr lang="ru-RU" sz="1400" b="0" i="0" dirty="0">
                          <a:effectLst/>
                          <a:latin typeface="Times New Roman" panose="02020603050405020304" pitchFamily="18" charset="0"/>
                          <a:cs typeface="Times New Roman" panose="02020603050405020304" pitchFamily="18" charset="0"/>
                        </a:rPr>
                        <a:t>цветок </a:t>
                      </a:r>
                      <a:r>
                        <a:rPr lang="ru-RU" sz="1400" b="1" i="0" dirty="0">
                          <a:effectLst/>
                          <a:latin typeface="Times New Roman" panose="02020603050405020304" pitchFamily="18" charset="0"/>
                          <a:cs typeface="Times New Roman" panose="02020603050405020304" pitchFamily="18" charset="0"/>
                        </a:rPr>
                        <a:t>вроде</a:t>
                      </a:r>
                      <a:r>
                        <a:rPr lang="ru-RU" sz="1400" b="0" i="0" dirty="0">
                          <a:effectLst/>
                          <a:latin typeface="Times New Roman" panose="02020603050405020304" pitchFamily="18" charset="0"/>
                          <a:cs typeface="Times New Roman" panose="02020603050405020304" pitchFamily="18" charset="0"/>
                        </a:rPr>
                        <a:t> ромашки</a:t>
                      </a:r>
                    </a:p>
                  </a:txBody>
                  <a:tcPr marL="57914" marR="57914" marT="0" marB="0"/>
                </a:tc>
                <a:tc gridSpan="2">
                  <a:txBody>
                    <a:bodyPr/>
                    <a:lstStyle/>
                    <a:p>
                      <a:pPr algn="ctr">
                        <a:lnSpc>
                          <a:spcPct val="100000"/>
                        </a:lnSpc>
                        <a:spcAft>
                          <a:spcPts val="0"/>
                        </a:spcAft>
                        <a:tabLst>
                          <a:tab pos="2377440" algn="l"/>
                        </a:tabLst>
                      </a:pPr>
                      <a:r>
                        <a:rPr lang="ru-RU" sz="1400" b="1" i="0" dirty="0">
                          <a:effectLst/>
                          <a:latin typeface="Times New Roman" panose="02020603050405020304" pitchFamily="18" charset="0"/>
                          <a:cs typeface="Times New Roman" panose="02020603050405020304" pitchFamily="18" charset="0"/>
                        </a:rPr>
                        <a:t>б) </a:t>
                      </a:r>
                      <a:r>
                        <a:rPr lang="ru-RU" sz="1400" b="1" i="1" dirty="0">
                          <a:effectLst/>
                          <a:latin typeface="Times New Roman" panose="02020603050405020304" pitchFamily="18" charset="0"/>
                          <a:cs typeface="Times New Roman" panose="02020603050405020304" pitchFamily="18" charset="0"/>
                        </a:rPr>
                        <a:t>отнаречные предлоги:</a:t>
                      </a:r>
                      <a:endParaRPr lang="ru-RU" sz="1400" i="0" dirty="0">
                        <a:effectLst/>
                        <a:latin typeface="Times New Roman" panose="02020603050405020304" pitchFamily="18" charset="0"/>
                        <a:cs typeface="Times New Roman" panose="02020603050405020304" pitchFamily="18" charset="0"/>
                      </a:endParaRPr>
                    </a:p>
                    <a:p>
                      <a:pPr algn="ctr">
                        <a:lnSpc>
                          <a:spcPct val="100000"/>
                        </a:lnSpc>
                        <a:spcAft>
                          <a:spcPts val="0"/>
                        </a:spcAft>
                        <a:tabLst>
                          <a:tab pos="2377440" algn="l"/>
                        </a:tabLst>
                      </a:pPr>
                      <a:r>
                        <a:rPr lang="ru-RU" sz="1400" b="1" i="0" dirty="0">
                          <a:effectLst/>
                          <a:latin typeface="Times New Roman" panose="02020603050405020304" pitchFamily="18" charset="0"/>
                          <a:cs typeface="Times New Roman" panose="02020603050405020304" pitchFamily="18" charset="0"/>
                        </a:rPr>
                        <a:t> вблизи </a:t>
                      </a:r>
                      <a:r>
                        <a:rPr lang="ru-RU" sz="1400" i="0" dirty="0">
                          <a:effectLst/>
                          <a:latin typeface="Times New Roman" panose="02020603050405020304" pitchFamily="18" charset="0"/>
                          <a:cs typeface="Times New Roman" panose="02020603050405020304" pitchFamily="18" charset="0"/>
                        </a:rPr>
                        <a:t>камина</a:t>
                      </a:r>
                    </a:p>
                    <a:p>
                      <a:pPr algn="ctr">
                        <a:lnSpc>
                          <a:spcPct val="100000"/>
                        </a:lnSpc>
                        <a:spcAft>
                          <a:spcPts val="0"/>
                        </a:spcAft>
                        <a:tabLst>
                          <a:tab pos="2377440" algn="l"/>
                        </a:tabLst>
                      </a:pPr>
                      <a:r>
                        <a:rPr lang="ru-RU" sz="1400" i="0" dirty="0">
                          <a:effectLst/>
                          <a:latin typeface="Times New Roman" panose="02020603050405020304" pitchFamily="18" charset="0"/>
                          <a:cs typeface="Times New Roman" panose="02020603050405020304" pitchFamily="18" charset="0"/>
                        </a:rPr>
                        <a:t>пройти</a:t>
                      </a:r>
                      <a:r>
                        <a:rPr lang="ru-RU" sz="1400" b="1" i="0" dirty="0">
                          <a:effectLst/>
                          <a:latin typeface="Times New Roman" panose="02020603050405020304" pitchFamily="18" charset="0"/>
                          <a:cs typeface="Times New Roman" panose="02020603050405020304" pitchFamily="18" charset="0"/>
                        </a:rPr>
                        <a:t> мимо </a:t>
                      </a:r>
                      <a:r>
                        <a:rPr lang="ru-RU" sz="1400" i="0" dirty="0">
                          <a:effectLst/>
                          <a:latin typeface="Times New Roman" panose="02020603050405020304" pitchFamily="18" charset="0"/>
                          <a:cs typeface="Times New Roman" panose="02020603050405020304" pitchFamily="18" charset="0"/>
                        </a:rPr>
                        <a:t>дома</a:t>
                      </a:r>
                      <a:r>
                        <a:rPr lang="ru-RU" sz="1400" b="1" i="0" dirty="0">
                          <a:effectLst/>
                          <a:latin typeface="Times New Roman" panose="02020603050405020304" pitchFamily="18" charset="0"/>
                          <a:cs typeface="Times New Roman" panose="02020603050405020304" pitchFamily="18" charset="0"/>
                        </a:rPr>
                        <a:t> внутри </a:t>
                      </a:r>
                      <a:r>
                        <a:rPr lang="ru-RU" sz="1400" i="0" dirty="0">
                          <a:effectLst/>
                          <a:latin typeface="Times New Roman" panose="02020603050405020304" pitchFamily="18" charset="0"/>
                          <a:cs typeface="Times New Roman" panose="02020603050405020304" pitchFamily="18" charset="0"/>
                        </a:rPr>
                        <a:t>сарая</a:t>
                      </a:r>
                    </a:p>
                    <a:p>
                      <a:pPr algn="ctr">
                        <a:lnSpc>
                          <a:spcPct val="100000"/>
                        </a:lnSpc>
                        <a:spcAft>
                          <a:spcPts val="0"/>
                        </a:spcAft>
                        <a:tabLst>
                          <a:tab pos="2377440" algn="l"/>
                        </a:tabLst>
                      </a:pPr>
                      <a:r>
                        <a:rPr lang="ru-RU" sz="1400" i="0" dirty="0">
                          <a:effectLst/>
                          <a:latin typeface="Times New Roman" panose="02020603050405020304" pitchFamily="18" charset="0"/>
                          <a:cs typeface="Times New Roman" panose="02020603050405020304" pitchFamily="18" charset="0"/>
                        </a:rPr>
                        <a:t>бежал</a:t>
                      </a:r>
                      <a:r>
                        <a:rPr lang="ru-RU" sz="1400" b="1" i="0" dirty="0">
                          <a:effectLst/>
                          <a:latin typeface="Times New Roman" panose="02020603050405020304" pitchFamily="18" charset="0"/>
                          <a:cs typeface="Times New Roman" panose="02020603050405020304" pitchFamily="18" charset="0"/>
                        </a:rPr>
                        <a:t> позади </a:t>
                      </a:r>
                      <a:r>
                        <a:rPr lang="ru-RU" sz="1400" i="0" dirty="0">
                          <a:effectLst/>
                          <a:latin typeface="Times New Roman" panose="02020603050405020304" pitchFamily="18" charset="0"/>
                          <a:cs typeface="Times New Roman" panose="02020603050405020304" pitchFamily="18" charset="0"/>
                        </a:rPr>
                        <a:t>него</a:t>
                      </a:r>
                    </a:p>
                  </a:txBody>
                  <a:tcPr marL="57914" marR="57914" marT="0" marB="0"/>
                </a:tc>
                <a:tc hMerge="1">
                  <a:txBody>
                    <a:bodyPr/>
                    <a:lstStyle/>
                    <a:p>
                      <a:pPr algn="l">
                        <a:lnSpc>
                          <a:spcPct val="100000"/>
                        </a:lnSpc>
                        <a:spcAft>
                          <a:spcPts val="800"/>
                        </a:spcAft>
                        <a:tabLst>
                          <a:tab pos="2377440" algn="l"/>
                        </a:tabLst>
                      </a:pPr>
                      <a:endParaRPr lang="ru-RU" sz="1400"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914" marR="57914" marT="0" marB="0"/>
                </a:tc>
                <a:tc>
                  <a:txBody>
                    <a:bodyPr/>
                    <a:lstStyle/>
                    <a:p>
                      <a:pPr algn="ctr">
                        <a:lnSpc>
                          <a:spcPct val="100000"/>
                        </a:lnSpc>
                        <a:spcAft>
                          <a:spcPts val="0"/>
                        </a:spcAft>
                        <a:tabLst>
                          <a:tab pos="2377440" algn="l"/>
                        </a:tabLst>
                      </a:pPr>
                      <a:r>
                        <a:rPr lang="ru-RU" sz="1400" b="1" i="1" dirty="0">
                          <a:effectLst/>
                          <a:latin typeface="Times New Roman" panose="02020603050405020304" pitchFamily="18" charset="0"/>
                          <a:cs typeface="Times New Roman" panose="02020603050405020304" pitchFamily="18" charset="0"/>
                        </a:rPr>
                        <a:t>в) отглагольные предлоги:</a:t>
                      </a:r>
                      <a:endParaRPr lang="ru-RU" sz="1400" i="1" dirty="0">
                        <a:effectLst/>
                        <a:latin typeface="Times New Roman" panose="02020603050405020304" pitchFamily="18" charset="0"/>
                        <a:cs typeface="Times New Roman" panose="02020603050405020304" pitchFamily="18" charset="0"/>
                      </a:endParaRPr>
                    </a:p>
                    <a:p>
                      <a:pPr algn="ctr">
                        <a:lnSpc>
                          <a:spcPct val="100000"/>
                        </a:lnSpc>
                        <a:spcAft>
                          <a:spcPts val="0"/>
                        </a:spcAft>
                        <a:tabLst>
                          <a:tab pos="2377440" algn="l"/>
                        </a:tabLst>
                      </a:pPr>
                      <a:r>
                        <a:rPr lang="ru-RU" sz="1400" b="1" i="0" dirty="0">
                          <a:effectLst/>
                          <a:latin typeface="Times New Roman" panose="02020603050405020304" pitchFamily="18" charset="0"/>
                          <a:cs typeface="Times New Roman" panose="02020603050405020304" pitchFamily="18" charset="0"/>
                        </a:rPr>
                        <a:t>благодаря </a:t>
                      </a:r>
                      <a:r>
                        <a:rPr lang="ru-RU" sz="1400" i="0" dirty="0">
                          <a:effectLst/>
                          <a:latin typeface="Times New Roman" panose="02020603050405020304" pitchFamily="18" charset="0"/>
                          <a:cs typeface="Times New Roman" panose="02020603050405020304" pitchFamily="18" charset="0"/>
                        </a:rPr>
                        <a:t>влаге</a:t>
                      </a:r>
                    </a:p>
                    <a:p>
                      <a:pPr algn="ctr">
                        <a:lnSpc>
                          <a:spcPct val="100000"/>
                        </a:lnSpc>
                        <a:spcAft>
                          <a:spcPts val="0"/>
                        </a:spcAft>
                        <a:tabLst>
                          <a:tab pos="2377440" algn="l"/>
                        </a:tabLst>
                      </a:pPr>
                      <a:r>
                        <a:rPr lang="ru-RU" sz="1400" b="1" i="0" dirty="0">
                          <a:effectLst/>
                          <a:latin typeface="Times New Roman" panose="02020603050405020304" pitchFamily="18" charset="0"/>
                          <a:cs typeface="Times New Roman" panose="02020603050405020304" pitchFamily="18" charset="0"/>
                        </a:rPr>
                        <a:t>несмотря </a:t>
                      </a:r>
                      <a:r>
                        <a:rPr lang="ru-RU" sz="1400" i="0" dirty="0">
                          <a:effectLst/>
                          <a:latin typeface="Times New Roman" panose="02020603050405020304" pitchFamily="18" charset="0"/>
                          <a:cs typeface="Times New Roman" panose="02020603050405020304" pitchFamily="18" charset="0"/>
                        </a:rPr>
                        <a:t>на шум</a:t>
                      </a:r>
                    </a:p>
                    <a:p>
                      <a:pPr algn="ctr">
                        <a:lnSpc>
                          <a:spcPct val="100000"/>
                        </a:lnSpc>
                        <a:spcAft>
                          <a:spcPts val="0"/>
                        </a:spcAft>
                        <a:tabLst>
                          <a:tab pos="2377440" algn="l"/>
                        </a:tabLst>
                      </a:pPr>
                      <a:r>
                        <a:rPr lang="ru-RU" sz="1400" b="1" i="0" dirty="0">
                          <a:effectLst/>
                          <a:latin typeface="Times New Roman" panose="02020603050405020304" pitchFamily="18" charset="0"/>
                          <a:cs typeface="Times New Roman" panose="02020603050405020304" pitchFamily="18" charset="0"/>
                        </a:rPr>
                        <a:t>исключая </a:t>
                      </a:r>
                      <a:r>
                        <a:rPr lang="ru-RU" sz="1400" i="0" dirty="0">
                          <a:effectLst/>
                          <a:latin typeface="Times New Roman" panose="02020603050405020304" pitchFamily="18" charset="0"/>
                          <a:cs typeface="Times New Roman" panose="02020603050405020304" pitchFamily="18" charset="0"/>
                        </a:rPr>
                        <a:t>причины</a:t>
                      </a:r>
                    </a:p>
                  </a:txBody>
                  <a:tcPr marL="57914" marR="57914" marT="0" marB="0"/>
                </a:tc>
                <a:extLst>
                  <a:ext uri="{0D108BD9-81ED-4DB2-BD59-A6C34878D82A}">
                    <a16:rowId xmlns:a16="http://schemas.microsoft.com/office/drawing/2014/main" val="2245366885"/>
                  </a:ext>
                </a:extLst>
              </a:tr>
            </a:tbl>
          </a:graphicData>
        </a:graphic>
      </p:graphicFrame>
      <p:sp>
        <p:nvSpPr>
          <p:cNvPr id="6" name="Стрелка: вправо 5">
            <a:extLst>
              <a:ext uri="{FF2B5EF4-FFF2-40B4-BE49-F238E27FC236}">
                <a16:creationId xmlns:a16="http://schemas.microsoft.com/office/drawing/2014/main" id="{BB14B93E-B288-4A6D-8844-9610C8C2A006}"/>
              </a:ext>
            </a:extLst>
          </p:cNvPr>
          <p:cNvSpPr/>
          <p:nvPr/>
        </p:nvSpPr>
        <p:spPr>
          <a:xfrm>
            <a:off x="4949505" y="5351903"/>
            <a:ext cx="1384184" cy="284205"/>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solidFill>
                  <a:schemeClr val="bg1"/>
                </a:solidFill>
                <a:latin typeface="Times New Roman" panose="02020603050405020304" pitchFamily="18" charset="0"/>
                <a:cs typeface="Times New Roman" panose="02020603050405020304" pitchFamily="18" charset="0"/>
              </a:rPr>
              <a:t>ТАБЛИЦА 10</a:t>
            </a:r>
          </a:p>
        </p:txBody>
      </p:sp>
      <p:graphicFrame>
        <p:nvGraphicFramePr>
          <p:cNvPr id="7" name="Таблица 6">
            <a:extLst>
              <a:ext uri="{FF2B5EF4-FFF2-40B4-BE49-F238E27FC236}">
                <a16:creationId xmlns:a16="http://schemas.microsoft.com/office/drawing/2014/main" id="{BE230CA9-31A5-4D2F-98CE-4CA608682466}"/>
              </a:ext>
            </a:extLst>
          </p:cNvPr>
          <p:cNvGraphicFramePr>
            <a:graphicFrameLocks noGrp="1"/>
          </p:cNvGraphicFramePr>
          <p:nvPr>
            <p:extLst>
              <p:ext uri="{D42A27DB-BD31-4B8C-83A1-F6EECF244321}">
                <p14:modId xmlns:p14="http://schemas.microsoft.com/office/powerpoint/2010/main" val="681943098"/>
              </p:ext>
            </p:extLst>
          </p:nvPr>
        </p:nvGraphicFramePr>
        <p:xfrm>
          <a:off x="524312" y="5636108"/>
          <a:ext cx="5829726" cy="3105036"/>
        </p:xfrm>
        <a:graphic>
          <a:graphicData uri="http://schemas.openxmlformats.org/drawingml/2006/table">
            <a:tbl>
              <a:tblPr firstRow="1" firstCol="1" bandRow="1">
                <a:tableStyleId>{ED083AE6-46FA-4A59-8FB0-9F97EB10719F}</a:tableStyleId>
              </a:tblPr>
              <a:tblGrid>
                <a:gridCol w="3368180">
                  <a:extLst>
                    <a:ext uri="{9D8B030D-6E8A-4147-A177-3AD203B41FA5}">
                      <a16:colId xmlns:a16="http://schemas.microsoft.com/office/drawing/2014/main" val="312545510"/>
                    </a:ext>
                  </a:extLst>
                </a:gridCol>
                <a:gridCol w="2461546">
                  <a:extLst>
                    <a:ext uri="{9D8B030D-6E8A-4147-A177-3AD203B41FA5}">
                      <a16:colId xmlns:a16="http://schemas.microsoft.com/office/drawing/2014/main" val="383198924"/>
                    </a:ext>
                  </a:extLst>
                </a:gridCol>
              </a:tblGrid>
              <a:tr h="234024">
                <a:tc gridSpan="2">
                  <a:txBody>
                    <a:bodyPr/>
                    <a:lstStyle/>
                    <a:p>
                      <a:pPr algn="ctr">
                        <a:lnSpc>
                          <a:spcPct val="100000"/>
                        </a:lnSpc>
                        <a:spcAft>
                          <a:spcPts val="0"/>
                        </a:spcAft>
                      </a:pPr>
                      <a:r>
                        <a:rPr lang="ru-RU" sz="1600" b="1" i="1" dirty="0">
                          <a:solidFill>
                            <a:schemeClr val="accent2">
                              <a:lumMod val="50000"/>
                            </a:schemeClr>
                          </a:solidFill>
                          <a:effectLst/>
                          <a:latin typeface="Times New Roman" panose="02020603050405020304" pitchFamily="18" charset="0"/>
                          <a:cs typeface="Times New Roman" panose="02020603050405020304" pitchFamily="18" charset="0"/>
                        </a:rPr>
                        <a:t>Не выделяются запятыми обстоятельства</a:t>
                      </a:r>
                      <a:endParaRPr lang="ru-RU" sz="1600" i="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hMerge="1">
                  <a:txBody>
                    <a:bodyPr/>
                    <a:lstStyle/>
                    <a:p>
                      <a:endParaRPr lang="ru-RU"/>
                    </a:p>
                  </a:txBody>
                  <a:tcPr/>
                </a:tc>
                <a:extLst>
                  <a:ext uri="{0D108BD9-81ED-4DB2-BD59-A6C34878D82A}">
                    <a16:rowId xmlns:a16="http://schemas.microsoft.com/office/drawing/2014/main" val="4163753319"/>
                  </a:ext>
                </a:extLst>
              </a:tr>
              <a:tr h="661889">
                <a:tc>
                  <a:txBody>
                    <a:bodyPr/>
                    <a:lstStyle/>
                    <a:p>
                      <a:pPr marL="0" lvl="0" indent="0">
                        <a:lnSpc>
                          <a:spcPct val="100000"/>
                        </a:lnSpc>
                        <a:spcAft>
                          <a:spcPts val="0"/>
                        </a:spcAft>
                        <a:buFont typeface="+mj-lt"/>
                        <a:buNone/>
                      </a:pPr>
                      <a:r>
                        <a:rPr lang="ru-RU" sz="1400" dirty="0">
                          <a:effectLst/>
                          <a:latin typeface="Times New Roman" panose="02020603050405020304" pitchFamily="18" charset="0"/>
                          <a:cs typeface="Times New Roman" panose="02020603050405020304" pitchFamily="18" charset="0"/>
                        </a:rPr>
                        <a:t>Если обстоятельство выражено одиночным деепричастием со значением наречия (сидя, стоя, молча)</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nSpc>
                          <a:spcPct val="100000"/>
                        </a:lnSpc>
                        <a:spcAft>
                          <a:spcPts val="0"/>
                        </a:spcAft>
                      </a:pPr>
                      <a:r>
                        <a:rPr lang="ru-RU" sz="1400" dirty="0">
                          <a:effectLst/>
                          <a:latin typeface="Times New Roman" panose="02020603050405020304" pitchFamily="18" charset="0"/>
                          <a:cs typeface="Times New Roman" panose="02020603050405020304" pitchFamily="18" charset="0"/>
                        </a:rPr>
                        <a:t>Метель бушует </a:t>
                      </a:r>
                      <a:r>
                        <a:rPr lang="ru-RU" sz="1400" b="1" i="1" u="none" dirty="0">
                          <a:effectLst/>
                          <a:latin typeface="Times New Roman" panose="02020603050405020304" pitchFamily="18" charset="0"/>
                          <a:cs typeface="Times New Roman" panose="02020603050405020304" pitchFamily="18" charset="0"/>
                        </a:rPr>
                        <a:t>не смолкая.</a:t>
                      </a:r>
                      <a:endParaRPr lang="ru-RU" sz="1400" i="1" u="none" dirty="0">
                        <a:effectLst/>
                        <a:latin typeface="Times New Roman" panose="02020603050405020304" pitchFamily="18" charset="0"/>
                        <a:cs typeface="Times New Roman" panose="02020603050405020304" pitchFamily="18" charset="0"/>
                      </a:endParaRPr>
                    </a:p>
                  </a:txBody>
                  <a:tcPr marL="68360" marR="68360" marT="0" marB="0"/>
                </a:tc>
                <a:extLst>
                  <a:ext uri="{0D108BD9-81ED-4DB2-BD59-A6C34878D82A}">
                    <a16:rowId xmlns:a16="http://schemas.microsoft.com/office/drawing/2014/main" val="807397960"/>
                  </a:ext>
                </a:extLst>
              </a:tr>
              <a:tr h="409543">
                <a:tc>
                  <a:txBody>
                    <a:bodyPr/>
                    <a:lstStyle/>
                    <a:p>
                      <a:pPr marL="0" lvl="0" indent="0">
                        <a:lnSpc>
                          <a:spcPct val="100000"/>
                        </a:lnSpc>
                        <a:spcAft>
                          <a:spcPts val="0"/>
                        </a:spcAft>
                        <a:buFont typeface="+mj-lt"/>
                        <a:buNone/>
                      </a:pPr>
                      <a:r>
                        <a:rPr lang="ru-RU" sz="1400" dirty="0">
                          <a:effectLst/>
                          <a:latin typeface="Times New Roman" panose="02020603050405020304" pitchFamily="18" charset="0"/>
                          <a:cs typeface="Times New Roman" panose="02020603050405020304" pitchFamily="18" charset="0"/>
                        </a:rPr>
                        <a:t>Если перед деепричастием стоит усилительная частица </a:t>
                      </a:r>
                      <a:r>
                        <a:rPr lang="ru-RU" sz="1400" dirty="0">
                          <a:solidFill>
                            <a:srgbClr val="FF0000"/>
                          </a:solidFill>
                          <a:effectLst/>
                          <a:latin typeface="Times New Roman" panose="02020603050405020304" pitchFamily="18" charset="0"/>
                          <a:cs typeface="Times New Roman" panose="02020603050405020304" pitchFamily="18" charset="0"/>
                        </a:rPr>
                        <a:t>и</a:t>
                      </a:r>
                      <a:r>
                        <a:rPr lang="ru-RU" sz="1400" dirty="0">
                          <a:effectLst/>
                          <a:latin typeface="Times New Roman" panose="02020603050405020304" pitchFamily="18" charset="0"/>
                          <a:cs typeface="Times New Roman" panose="02020603050405020304" pitchFamily="18" charset="0"/>
                        </a:rPr>
                        <a:t> (не союз!)</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nSpc>
                          <a:spcPct val="100000"/>
                        </a:lnSpc>
                        <a:spcAft>
                          <a:spcPts val="0"/>
                        </a:spcAft>
                      </a:pPr>
                      <a:r>
                        <a:rPr lang="ru-RU" sz="1400" dirty="0">
                          <a:effectLst/>
                          <a:latin typeface="Times New Roman" panose="02020603050405020304" pitchFamily="18" charset="0"/>
                          <a:cs typeface="Times New Roman" panose="02020603050405020304" pitchFamily="18" charset="0"/>
                        </a:rPr>
                        <a:t>Можно прожить </a:t>
                      </a:r>
                      <a:r>
                        <a:rPr lang="ru-RU" sz="1400" b="1" dirty="0">
                          <a:solidFill>
                            <a:srgbClr val="FF0000"/>
                          </a:solidFill>
                          <a:effectLst/>
                          <a:latin typeface="Times New Roman" panose="02020603050405020304" pitchFamily="18" charset="0"/>
                          <a:cs typeface="Times New Roman" panose="02020603050405020304" pitchFamily="18" charset="0"/>
                        </a:rPr>
                        <a:t>и</a:t>
                      </a:r>
                      <a:r>
                        <a:rPr lang="ru-RU" sz="1400" dirty="0">
                          <a:effectLst/>
                          <a:latin typeface="Times New Roman" panose="02020603050405020304" pitchFamily="18" charset="0"/>
                          <a:cs typeface="Times New Roman" panose="02020603050405020304" pitchFamily="18" charset="0"/>
                        </a:rPr>
                        <a:t> </a:t>
                      </a:r>
                      <a:r>
                        <a:rPr lang="ru-RU" sz="1400" b="1" i="1" u="none" dirty="0">
                          <a:effectLst/>
                          <a:latin typeface="Times New Roman" panose="02020603050405020304" pitchFamily="18" charset="0"/>
                          <a:cs typeface="Times New Roman" panose="02020603050405020304" pitchFamily="18" charset="0"/>
                        </a:rPr>
                        <a:t>не хвастая умом.</a:t>
                      </a:r>
                      <a:endParaRPr lang="ru-RU" sz="1400" i="1" u="none"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3147763269"/>
                  </a:ext>
                </a:extLst>
              </a:tr>
              <a:tr h="614314">
                <a:tc>
                  <a:txBody>
                    <a:bodyPr/>
                    <a:lstStyle/>
                    <a:p>
                      <a:pPr marL="0" lvl="0" indent="0">
                        <a:lnSpc>
                          <a:spcPct val="100000"/>
                        </a:lnSpc>
                        <a:spcAft>
                          <a:spcPts val="0"/>
                        </a:spcAft>
                        <a:buFont typeface="+mj-lt"/>
                        <a:buNone/>
                      </a:pPr>
                      <a:r>
                        <a:rPr lang="ru-RU" sz="1400" dirty="0">
                          <a:effectLst/>
                          <a:latin typeface="Times New Roman" panose="02020603050405020304" pitchFamily="18" charset="0"/>
                          <a:cs typeface="Times New Roman" panose="02020603050405020304" pitchFamily="18" charset="0"/>
                        </a:rPr>
                        <a:t>Если деепричастный оборот выражен фразеологизмом</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nSpc>
                          <a:spcPct val="100000"/>
                        </a:lnSpc>
                        <a:spcAft>
                          <a:spcPts val="0"/>
                        </a:spcAft>
                      </a:pPr>
                      <a:r>
                        <a:rPr lang="ru-RU" sz="1400" dirty="0">
                          <a:effectLst/>
                          <a:latin typeface="Times New Roman" panose="02020603050405020304" pitchFamily="18" charset="0"/>
                          <a:cs typeface="Times New Roman" panose="02020603050405020304" pitchFamily="18" charset="0"/>
                        </a:rPr>
                        <a:t>Он бежал </a:t>
                      </a:r>
                      <a:r>
                        <a:rPr lang="ru-RU" sz="1400" b="1" i="1" u="none" dirty="0">
                          <a:effectLst/>
                          <a:latin typeface="Times New Roman" panose="02020603050405020304" pitchFamily="18" charset="0"/>
                          <a:cs typeface="Times New Roman" panose="02020603050405020304" pitchFamily="18" charset="0"/>
                        </a:rPr>
                        <a:t>сломя голову</a:t>
                      </a:r>
                      <a:r>
                        <a:rPr lang="ru-RU" sz="1400" i="1" u="none" dirty="0">
                          <a:effectLst/>
                          <a:latin typeface="Times New Roman" panose="02020603050405020304" pitchFamily="18" charset="0"/>
                          <a:cs typeface="Times New Roman" panose="02020603050405020304" pitchFamily="18" charset="0"/>
                        </a:rPr>
                        <a:t>.</a:t>
                      </a:r>
                    </a:p>
                  </a:txBody>
                  <a:tcPr marL="68360" marR="68360" marT="0" marB="0"/>
                </a:tc>
                <a:extLst>
                  <a:ext uri="{0D108BD9-81ED-4DB2-BD59-A6C34878D82A}">
                    <a16:rowId xmlns:a16="http://schemas.microsoft.com/office/drawing/2014/main" val="3211813435"/>
                  </a:ext>
                </a:extLst>
              </a:tr>
              <a:tr h="409543">
                <a:tc>
                  <a:txBody>
                    <a:bodyPr/>
                    <a:lstStyle/>
                    <a:p>
                      <a:pPr marL="0" lvl="0" indent="0">
                        <a:lnSpc>
                          <a:spcPct val="100000"/>
                        </a:lnSpc>
                        <a:spcAft>
                          <a:spcPts val="0"/>
                        </a:spcAft>
                        <a:buFont typeface="+mj-lt"/>
                        <a:buNone/>
                      </a:pPr>
                      <a:r>
                        <a:rPr lang="ru-RU" sz="1400" dirty="0">
                          <a:effectLst/>
                          <a:latin typeface="Times New Roman" panose="02020603050405020304" pitchFamily="18" charset="0"/>
                          <a:cs typeface="Times New Roman" panose="02020603050405020304" pitchFamily="18" charset="0"/>
                        </a:rPr>
                        <a:t>Если одиночные деепричастия тесно связаны со сказуемым.</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a:txBody>
                    <a:bodyPr/>
                    <a:lstStyle/>
                    <a:p>
                      <a:pPr>
                        <a:lnSpc>
                          <a:spcPct val="100000"/>
                        </a:lnSpc>
                        <a:spcAft>
                          <a:spcPts val="0"/>
                        </a:spcAft>
                      </a:pPr>
                      <a:r>
                        <a:rPr lang="ru-RU" sz="1400" dirty="0">
                          <a:effectLst/>
                          <a:latin typeface="Times New Roman" panose="02020603050405020304" pitchFamily="18" charset="0"/>
                          <a:cs typeface="Times New Roman" panose="02020603050405020304" pitchFamily="18" charset="0"/>
                        </a:rPr>
                        <a:t>Она </a:t>
                      </a:r>
                      <a:r>
                        <a:rPr lang="ru-RU" sz="1400" u="dbl" dirty="0">
                          <a:effectLst/>
                          <a:latin typeface="Times New Roman" panose="02020603050405020304" pitchFamily="18" charset="0"/>
                          <a:cs typeface="Times New Roman" panose="02020603050405020304" pitchFamily="18" charset="0"/>
                        </a:rPr>
                        <a:t>стояла</a:t>
                      </a:r>
                      <a:r>
                        <a:rPr lang="ru-RU" sz="1400" dirty="0">
                          <a:effectLst/>
                          <a:latin typeface="Times New Roman" panose="02020603050405020304" pitchFamily="18" charset="0"/>
                          <a:cs typeface="Times New Roman" panose="02020603050405020304" pitchFamily="18" charset="0"/>
                        </a:rPr>
                        <a:t> </a:t>
                      </a:r>
                      <a:r>
                        <a:rPr lang="ru-RU" sz="1400" b="1" i="1" u="none" dirty="0" err="1">
                          <a:effectLst/>
                          <a:latin typeface="Times New Roman" panose="02020603050405020304" pitchFamily="18" charset="0"/>
                          <a:cs typeface="Times New Roman" panose="02020603050405020304" pitchFamily="18" charset="0"/>
                        </a:rPr>
                        <a:t>подбоченясь</a:t>
                      </a:r>
                      <a:r>
                        <a:rPr lang="ru-RU" sz="1400" b="1" i="1" u="none" dirty="0">
                          <a:effectLst/>
                          <a:latin typeface="Times New Roman" panose="02020603050405020304" pitchFamily="18" charset="0"/>
                          <a:cs typeface="Times New Roman" panose="02020603050405020304" pitchFamily="18" charset="0"/>
                        </a:rPr>
                        <a:t>.</a:t>
                      </a:r>
                      <a:endParaRPr lang="ru-RU" sz="1400" b="1" i="1" u="none"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extLst>
                  <a:ext uri="{0D108BD9-81ED-4DB2-BD59-A6C34878D82A}">
                    <a16:rowId xmlns:a16="http://schemas.microsoft.com/office/drawing/2014/main" val="1912733215"/>
                  </a:ext>
                </a:extLst>
              </a:tr>
              <a:tr h="731553">
                <a:tc gridSpan="2">
                  <a:txBody>
                    <a:bodyPr/>
                    <a:lstStyle/>
                    <a:p>
                      <a:pPr algn="ctr">
                        <a:lnSpc>
                          <a:spcPct val="100000"/>
                        </a:lnSpc>
                        <a:spcAft>
                          <a:spcPts val="0"/>
                        </a:spcAft>
                      </a:pPr>
                      <a:r>
                        <a:rPr lang="ru-RU" sz="1400" b="1" dirty="0">
                          <a:solidFill>
                            <a:srgbClr val="FF0000"/>
                          </a:solidFill>
                          <a:effectLst/>
                          <a:latin typeface="Times New Roman" panose="02020603050405020304" pitchFamily="18" charset="0"/>
                          <a:cs typeface="Times New Roman" panose="02020603050405020304" pitchFamily="18" charset="0"/>
                        </a:rPr>
                        <a:t>Запомни</a:t>
                      </a:r>
                      <a:r>
                        <a:rPr lang="ru-RU" sz="1400" dirty="0">
                          <a:effectLst/>
                          <a:latin typeface="Times New Roman" panose="02020603050405020304" pitchFamily="18" charset="0"/>
                          <a:cs typeface="Times New Roman" panose="02020603050405020304" pitchFamily="18" charset="0"/>
                        </a:rPr>
                        <a:t>! </a:t>
                      </a:r>
                      <a:r>
                        <a:rPr lang="ru-RU" sz="1400" b="0" dirty="0">
                          <a:effectLst/>
                          <a:latin typeface="Times New Roman" panose="02020603050405020304" pitchFamily="18" charset="0"/>
                          <a:cs typeface="Times New Roman" panose="02020603050405020304" pitchFamily="18" charset="0"/>
                        </a:rPr>
                        <a:t>Между однородными обстоятельственными оборотами запятая </a:t>
                      </a:r>
                      <a:r>
                        <a:rPr lang="ru-RU" sz="1400" b="1" u="sng" dirty="0">
                          <a:effectLst/>
                          <a:latin typeface="Times New Roman" panose="02020603050405020304" pitchFamily="18" charset="0"/>
                          <a:cs typeface="Times New Roman" panose="02020603050405020304" pitchFamily="18" charset="0"/>
                        </a:rPr>
                        <a:t>не ставится</a:t>
                      </a:r>
                      <a:r>
                        <a:rPr lang="ru-RU" sz="1400" dirty="0">
                          <a:effectLst/>
                          <a:latin typeface="Times New Roman" panose="02020603050405020304" pitchFamily="18" charset="0"/>
                          <a:cs typeface="Times New Roman" panose="02020603050405020304" pitchFamily="18" charset="0"/>
                        </a:rPr>
                        <a:t>!</a:t>
                      </a:r>
                    </a:p>
                    <a:p>
                      <a:pPr algn="ctr">
                        <a:lnSpc>
                          <a:spcPct val="100000"/>
                        </a:lnSpc>
                        <a:spcAft>
                          <a:spcPts val="0"/>
                        </a:spcAft>
                      </a:pPr>
                      <a:r>
                        <a:rPr lang="ru-RU" sz="1400" b="1" u="none" dirty="0">
                          <a:effectLst/>
                          <a:latin typeface="Times New Roman" panose="02020603050405020304" pitchFamily="18" charset="0"/>
                          <a:cs typeface="Times New Roman" panose="02020603050405020304" pitchFamily="18" charset="0"/>
                        </a:rPr>
                        <a:t>/Теряясь в догадках/</a:t>
                      </a:r>
                      <a:r>
                        <a:rPr lang="ru-RU" sz="1400" u="none" dirty="0">
                          <a:effectLst/>
                          <a:latin typeface="Times New Roman" panose="02020603050405020304" pitchFamily="18" charset="0"/>
                          <a:cs typeface="Times New Roman" panose="02020603050405020304" pitchFamily="18" charset="0"/>
                        </a:rPr>
                        <a:t> и /</a:t>
                      </a:r>
                      <a:r>
                        <a:rPr lang="ru-RU" sz="1400" b="1" u="none" dirty="0">
                          <a:effectLst/>
                          <a:latin typeface="Times New Roman" panose="02020603050405020304" pitchFamily="18" charset="0"/>
                          <a:cs typeface="Times New Roman" panose="02020603050405020304" pitchFamily="18" charset="0"/>
                        </a:rPr>
                        <a:t>предчувствуя  недоброе/</a:t>
                      </a:r>
                      <a:r>
                        <a:rPr lang="ru-RU" sz="1400" u="none" dirty="0">
                          <a:effectLst/>
                          <a:latin typeface="Times New Roman" panose="02020603050405020304" pitchFamily="18" charset="0"/>
                          <a:cs typeface="Times New Roman" panose="02020603050405020304" pitchFamily="18" charset="0"/>
                        </a:rPr>
                        <a:t>, </a:t>
                      </a:r>
                      <a:r>
                        <a:rPr lang="ru-RU" sz="1400" b="0" u="none" dirty="0">
                          <a:effectLst/>
                          <a:latin typeface="Times New Roman" panose="02020603050405020304" pitchFamily="18" charset="0"/>
                          <a:cs typeface="Times New Roman" panose="02020603050405020304" pitchFamily="18" charset="0"/>
                        </a:rPr>
                        <a:t>я побежал к дому.</a:t>
                      </a:r>
                      <a:endParaRPr lang="ru-RU" sz="1400" b="0" u="none"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360" marR="68360" marT="0" marB="0"/>
                </a:tc>
                <a:tc hMerge="1">
                  <a:txBody>
                    <a:bodyPr/>
                    <a:lstStyle/>
                    <a:p>
                      <a:endParaRPr lang="ru-RU"/>
                    </a:p>
                  </a:txBody>
                  <a:tcPr/>
                </a:tc>
                <a:extLst>
                  <a:ext uri="{0D108BD9-81ED-4DB2-BD59-A6C34878D82A}">
                    <a16:rowId xmlns:a16="http://schemas.microsoft.com/office/drawing/2014/main" val="2260994371"/>
                  </a:ext>
                </a:extLst>
              </a:tr>
            </a:tbl>
          </a:graphicData>
        </a:graphic>
      </p:graphicFrame>
    </p:spTree>
    <p:extLst>
      <p:ext uri="{BB962C8B-B14F-4D97-AF65-F5344CB8AC3E}">
        <p14:creationId xmlns:p14="http://schemas.microsoft.com/office/powerpoint/2010/main" val="194596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противолежащие углы 3">
            <a:extLst>
              <a:ext uri="{FF2B5EF4-FFF2-40B4-BE49-F238E27FC236}">
                <a16:creationId xmlns:a16="http://schemas.microsoft.com/office/drawing/2014/main" id="{309E5E49-A84F-4865-9A34-FACFCAD57AE6}"/>
              </a:ext>
            </a:extLst>
          </p:cNvPr>
          <p:cNvSpPr/>
          <p:nvPr/>
        </p:nvSpPr>
        <p:spPr>
          <a:xfrm>
            <a:off x="503339" y="234892"/>
            <a:ext cx="5856917" cy="385894"/>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2400" b="1" i="1" dirty="0">
                <a:solidFill>
                  <a:schemeClr val="tx1">
                    <a:lumMod val="75000"/>
                    <a:lumOff val="25000"/>
                  </a:schemeClr>
                </a:solidFill>
                <a:latin typeface="Times New Roman" panose="02020603050405020304" pitchFamily="18" charset="0"/>
                <a:cs typeface="Times New Roman" panose="02020603050405020304" pitchFamily="18" charset="0"/>
              </a:rPr>
              <a:t>ПРАКТИКУМ</a:t>
            </a:r>
          </a:p>
        </p:txBody>
      </p:sp>
      <p:sp>
        <p:nvSpPr>
          <p:cNvPr id="6" name="Прямоугольник: загнутый угол 5">
            <a:extLst>
              <a:ext uri="{FF2B5EF4-FFF2-40B4-BE49-F238E27FC236}">
                <a16:creationId xmlns:a16="http://schemas.microsoft.com/office/drawing/2014/main" id="{ACF991B0-8E97-4DA8-AE49-55373C13A380}"/>
              </a:ext>
            </a:extLst>
          </p:cNvPr>
          <p:cNvSpPr/>
          <p:nvPr/>
        </p:nvSpPr>
        <p:spPr>
          <a:xfrm>
            <a:off x="503339" y="989902"/>
            <a:ext cx="5856917" cy="2449583"/>
          </a:xfrm>
          <a:prstGeom prst="foldedCorner">
            <a:avLst/>
          </a:prstGeom>
        </p:spPr>
        <p:style>
          <a:lnRef idx="2">
            <a:schemeClr val="accent4"/>
          </a:lnRef>
          <a:fillRef idx="1">
            <a:schemeClr val="lt1"/>
          </a:fillRef>
          <a:effectRef idx="0">
            <a:schemeClr val="accent4"/>
          </a:effectRef>
          <a:fontRef idx="minor">
            <a:schemeClr val="dk1"/>
          </a:fontRef>
        </p:style>
        <p:txBody>
          <a:bodyPr rtlCol="0" anchor="ctr"/>
          <a:lstStyle/>
          <a:p>
            <a:pPr algn="r"/>
            <a:r>
              <a:rPr lang="ru-RU" sz="2400" b="1"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  </a:t>
            </a:r>
          </a:p>
          <a:p>
            <a:r>
              <a:rPr lang="ru-RU" sz="1400" b="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Найдите и подчеркните деепричастия:</a:t>
            </a:r>
          </a:p>
          <a:p>
            <a:pPr algn="just">
              <a:lnSpc>
                <a:spcPct val="150000"/>
              </a:lnSpc>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Сожалел, услышан, почуяв, ознакомься, посеян, переписывая, услышав, решив, умывшись, крикнув, оглянуться, освоившийся, исследуя, крича, недоумевая, присутствовать, приспосабливаясь, обидевшийся, встретившись, меняя, поселившийся, принёсши, дремавший, здороваясь.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Стрелка: вправо 6">
            <a:extLst>
              <a:ext uri="{FF2B5EF4-FFF2-40B4-BE49-F238E27FC236}">
                <a16:creationId xmlns:a16="http://schemas.microsoft.com/office/drawing/2014/main" id="{F975B7E0-9AFE-4822-AC24-32CB9E57E730}"/>
              </a:ext>
            </a:extLst>
          </p:cNvPr>
          <p:cNvSpPr/>
          <p:nvPr/>
        </p:nvSpPr>
        <p:spPr>
          <a:xfrm>
            <a:off x="570450" y="1057015"/>
            <a:ext cx="1342239" cy="38589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ЗАДАНИЕ 4</a:t>
            </a:r>
          </a:p>
        </p:txBody>
      </p:sp>
      <p:sp>
        <p:nvSpPr>
          <p:cNvPr id="8" name="Прямоугольник: загнутый угол 7">
            <a:extLst>
              <a:ext uri="{FF2B5EF4-FFF2-40B4-BE49-F238E27FC236}">
                <a16:creationId xmlns:a16="http://schemas.microsoft.com/office/drawing/2014/main" id="{01891375-096D-4359-9BF6-2D734BF46DA8}"/>
              </a:ext>
            </a:extLst>
          </p:cNvPr>
          <p:cNvSpPr/>
          <p:nvPr/>
        </p:nvSpPr>
        <p:spPr>
          <a:xfrm>
            <a:off x="503339" y="3808601"/>
            <a:ext cx="5856917" cy="4397226"/>
          </a:xfrm>
          <a:prstGeom prst="foldedCorner">
            <a:avLst/>
          </a:prstGeom>
        </p:spPr>
        <p:style>
          <a:lnRef idx="2">
            <a:schemeClr val="accent4"/>
          </a:lnRef>
          <a:fillRef idx="1">
            <a:schemeClr val="lt1"/>
          </a:fillRef>
          <a:effectRef idx="0">
            <a:schemeClr val="accent4"/>
          </a:effectRef>
          <a:fontRef idx="minor">
            <a:schemeClr val="dk1"/>
          </a:fontRef>
        </p:style>
        <p:txBody>
          <a:bodyPr rtlCol="0" anchor="ctr"/>
          <a:lstStyle/>
          <a:p>
            <a:pPr algn="ctr">
              <a:spcAft>
                <a:spcPts val="800"/>
              </a:spcAft>
            </a:pPr>
            <a:endParaRPr lang="ru-RU" sz="1200" b="1" dirty="0">
              <a:solidFill>
                <a:srgbClr val="222222"/>
              </a:solidFill>
              <a:ea typeface="Calibri" panose="020F0502020204030204" pitchFamily="34" charset="0"/>
              <a:cs typeface="Times New Roman" panose="02020603050405020304" pitchFamily="18" charset="0"/>
            </a:endParaRPr>
          </a:p>
          <a:p>
            <a:pPr algn="ctr">
              <a:spcAft>
                <a:spcPts val="800"/>
              </a:spcAft>
            </a:pPr>
            <a:endParaRPr lang="ru-RU" sz="1200" b="1" dirty="0">
              <a:solidFill>
                <a:srgbClr val="222222"/>
              </a:solidFill>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800"/>
              </a:spcAft>
            </a:pPr>
            <a:endParaRPr lang="ru-RU" sz="1200" b="1" dirty="0">
              <a:solidFill>
                <a:srgbClr val="222222"/>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pPr>
            <a:endParaRPr lang="ru-RU" sz="1400" b="1" dirty="0">
              <a:solidFill>
                <a:srgbClr val="222222"/>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pPr>
            <a:r>
              <a:rPr lang="ru-RU" sz="1400" b="1"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У</a:t>
            </a:r>
            <a:r>
              <a:rPr lang="ru-RU" sz="1400" b="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кажите номера предложений, в которых деепричастия не выделяются запятыми  (расставьте недостающие знаки препинания):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1.И день и ночь спешу к вам голову сломя.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2.Малыш испугавшись громко расплакался.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3.Это упражнение делают стоя на вытянутых ногах.</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4.Татьяна любит не шутя.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5.Волнуясь он говорил торопливо и непонятно.</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6.Читать лёжа вредно.</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7.Я проснулся и умывшись сел завтракать.</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8.Туманы клубясь и извиваясь сползали по морщинам соседних скал.</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9.Утром вставая я только и думал о визите.</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ru-RU"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10.Отец работал засучив рукава.</a:t>
            </a:r>
          </a:p>
        </p:txBody>
      </p:sp>
      <p:sp>
        <p:nvSpPr>
          <p:cNvPr id="9" name="Стрелка: вправо 8">
            <a:extLst>
              <a:ext uri="{FF2B5EF4-FFF2-40B4-BE49-F238E27FC236}">
                <a16:creationId xmlns:a16="http://schemas.microsoft.com/office/drawing/2014/main" id="{BEBBC982-2A0A-442C-87B7-BBA0C8A62FBA}"/>
              </a:ext>
            </a:extLst>
          </p:cNvPr>
          <p:cNvSpPr/>
          <p:nvPr/>
        </p:nvSpPr>
        <p:spPr>
          <a:xfrm>
            <a:off x="570450" y="3858932"/>
            <a:ext cx="1342239" cy="385894"/>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ЗАДАНИЕ 5</a:t>
            </a:r>
          </a:p>
        </p:txBody>
      </p:sp>
    </p:spTree>
    <p:extLst>
      <p:ext uri="{BB962C8B-B14F-4D97-AF65-F5344CB8AC3E}">
        <p14:creationId xmlns:p14="http://schemas.microsoft.com/office/powerpoint/2010/main" val="243928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противолежащие углы 3">
            <a:extLst>
              <a:ext uri="{FF2B5EF4-FFF2-40B4-BE49-F238E27FC236}">
                <a16:creationId xmlns:a16="http://schemas.microsoft.com/office/drawing/2014/main" id="{66D049AB-118E-4BF7-A37B-A48713D082AD}"/>
              </a:ext>
            </a:extLst>
          </p:cNvPr>
          <p:cNvSpPr/>
          <p:nvPr/>
        </p:nvSpPr>
        <p:spPr>
          <a:xfrm>
            <a:off x="1025554" y="243281"/>
            <a:ext cx="4806892" cy="385894"/>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2400" b="1" i="1" dirty="0">
                <a:solidFill>
                  <a:schemeClr val="tx1">
                    <a:lumMod val="75000"/>
                    <a:lumOff val="25000"/>
                  </a:schemeClr>
                </a:solidFill>
                <a:latin typeface="Times New Roman" panose="02020603050405020304" pitchFamily="18" charset="0"/>
                <a:cs typeface="Times New Roman" panose="02020603050405020304" pitchFamily="18" charset="0"/>
              </a:rPr>
              <a:t>Обобщение-повторение</a:t>
            </a:r>
          </a:p>
        </p:txBody>
      </p:sp>
      <p:sp>
        <p:nvSpPr>
          <p:cNvPr id="7" name="Прямоугольник: загнутый угол 6">
            <a:extLst>
              <a:ext uri="{FF2B5EF4-FFF2-40B4-BE49-F238E27FC236}">
                <a16:creationId xmlns:a16="http://schemas.microsoft.com/office/drawing/2014/main" id="{AB81C184-1221-46E8-8676-9CA60987C4F2}"/>
              </a:ext>
            </a:extLst>
          </p:cNvPr>
          <p:cNvSpPr/>
          <p:nvPr/>
        </p:nvSpPr>
        <p:spPr>
          <a:xfrm>
            <a:off x="520117" y="1010872"/>
            <a:ext cx="5863905" cy="8963637"/>
          </a:xfrm>
          <a:prstGeom prst="foldedCorner">
            <a:avLst/>
          </a:prstGeom>
        </p:spPr>
        <p:style>
          <a:lnRef idx="2">
            <a:schemeClr val="accent4"/>
          </a:lnRef>
          <a:fillRef idx="1">
            <a:schemeClr val="lt1"/>
          </a:fillRef>
          <a:effectRef idx="0">
            <a:schemeClr val="accent4"/>
          </a:effectRef>
          <a:fontRef idx="minor">
            <a:schemeClr val="dk1"/>
          </a:fontRef>
        </p:style>
        <p:txBody>
          <a:bodyPr rtlCol="0" anchor="ctr"/>
          <a:lstStyle/>
          <a:p>
            <a:pPr>
              <a:lnSpc>
                <a:spcPct val="107000"/>
              </a:lnSpc>
              <a:spcAft>
                <a:spcPts val="800"/>
              </a:spcAft>
              <a:tabLst>
                <a:tab pos="3008630" algn="l"/>
              </a:tabLst>
            </a:pPr>
            <a:r>
              <a:rPr lang="ru-RU" sz="1400" b="1" dirty="0">
                <a:effectLst/>
                <a:latin typeface="Times New Roman" panose="02020603050405020304" pitchFamily="18" charset="0"/>
                <a:ea typeface="Calibri" panose="020F0502020204030204" pitchFamily="34" charset="0"/>
                <a:cs typeface="Times New Roman" panose="02020603050405020304" pitchFamily="18" charset="0"/>
              </a:rPr>
              <a:t>Расставьте все знаки препинания:</a:t>
            </a: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400" b="1" dirty="0">
                <a:effectLst/>
                <a:latin typeface="Times New Roman" panose="02020603050405020304" pitchFamily="18" charset="0"/>
                <a:ea typeface="Calibri" panose="020F0502020204030204" pitchFamily="34" charset="0"/>
                <a:cs typeface="Times New Roman" panose="02020603050405020304" pitchFamily="18" charset="0"/>
              </a:rPr>
              <a:t>укажите цифру(-ы), на месте которой(-ых) в предложении должна(-ы) стоять запятая(-ые).</a:t>
            </a: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342900" lvl="0" indent="-342900" algn="just">
              <a:lnSpc>
                <a:spcPct val="150000"/>
              </a:lnSpc>
              <a:buFont typeface="+mj-lt"/>
              <a:buAutoNum type="arabicPeriod"/>
              <a:tabLst>
                <a:tab pos="3008630" algn="l"/>
              </a:tabLs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Отважен был пловец (1) решившийся в такую ночь (2) пуститься через пролив (3) на расстояние двадцати верст, и важная должна быть причина (4) его побудившая! </a:t>
            </a:r>
          </a:p>
          <a:p>
            <a:pPr marL="342900" lvl="0" indent="-342900" algn="just">
              <a:lnSpc>
                <a:spcPct val="150000"/>
              </a:lnSpc>
              <a:buFont typeface="+mj-lt"/>
              <a:buAutoNum type="arabicPeriod"/>
              <a:tabLst>
                <a:tab pos="3008630" algn="l"/>
              </a:tabLs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Привлечённые запахом (1) цветущей в парке (2) акации (3) мы остановились (4) наслаждаясь этим ароматом. </a:t>
            </a:r>
          </a:p>
          <a:p>
            <a:pPr marL="342900" lvl="0" indent="-342900" algn="just">
              <a:lnSpc>
                <a:spcPct val="150000"/>
              </a:lnSpc>
              <a:buFont typeface="+mj-lt"/>
              <a:buAutoNum type="arabicPeriod"/>
              <a:tabLst>
                <a:tab pos="3008630" algn="l"/>
              </a:tabLs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Первая выставка передвижников (1) открывшаяся в 1871 году (2) убедительно продемонстрировала существование в живописи (3) складывавшегося на протяжении 60-х годов (4) нового направления.</a:t>
            </a:r>
          </a:p>
          <a:p>
            <a:pPr marL="342900" lvl="0" indent="-342900" algn="just">
              <a:lnSpc>
                <a:spcPct val="150000"/>
              </a:lnSpc>
              <a:buFont typeface="+mj-lt"/>
              <a:buAutoNum type="arabicPeriod"/>
              <a:tabLst>
                <a:tab pos="3008630" algn="l"/>
              </a:tabLs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Ровный свет уличного фонаря (1) наполняя комнату (2) причудливыми бликами (3) придавал зимнему пейзажу (4) поразившее нас (5) очарование.</a:t>
            </a:r>
          </a:p>
          <a:p>
            <a:pPr marL="342900" lvl="0" indent="-342900" algn="just">
              <a:lnSpc>
                <a:spcPct val="150000"/>
              </a:lnSpc>
              <a:buFont typeface="+mj-lt"/>
              <a:buAutoNum type="arabicPeriod"/>
              <a:tabLst>
                <a:tab pos="3008630" algn="l"/>
              </a:tabLs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Сова ухнула (1) нарушив тишину леса (2) и (3) захлопав крыльями (4) полетела во тьму.</a:t>
            </a:r>
          </a:p>
          <a:p>
            <a:pPr marL="342900" lvl="0" indent="-342900" algn="just">
              <a:lnSpc>
                <a:spcPct val="150000"/>
              </a:lnSpc>
              <a:buFont typeface="+mj-lt"/>
              <a:buAutoNum type="arabicPeriod"/>
              <a:tabLst>
                <a:tab pos="3008630" algn="l"/>
              </a:tabLs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Земля (1) размякшая под дождём (2) поддавалась лопате легко, ход получался широким, и в него (3) захватывая с собой кусочки листьев (4) потекла вода.</a:t>
            </a:r>
          </a:p>
          <a:p>
            <a:pPr marL="342900" lvl="0" indent="-342900" algn="just">
              <a:lnSpc>
                <a:spcPct val="150000"/>
              </a:lnSpc>
              <a:buFont typeface="+mj-lt"/>
              <a:buAutoNum type="arabicPeriod"/>
              <a:tabLst>
                <a:tab pos="3008630" algn="l"/>
              </a:tabLs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Старички принялись обсуждать последние события (1) значительно поджимая губы (2) и (3) обменявшись мнениями (4) стали пить чай.</a:t>
            </a:r>
          </a:p>
          <a:p>
            <a:pPr marL="342900" lvl="0" indent="-342900" algn="just">
              <a:lnSpc>
                <a:spcPct val="150000"/>
              </a:lnSpc>
              <a:buFont typeface="+mj-lt"/>
              <a:buAutoNum type="arabicPeriod"/>
              <a:tabLst>
                <a:tab pos="3008630" algn="l"/>
              </a:tabLs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Я без особого труда дотянулся до перил (1) покрытых слоем пыли (2) и (3) убедившись в их надёжности (4) стал медленно подниматься по лестнице.</a:t>
            </a:r>
          </a:p>
          <a:p>
            <a:pPr marL="342900" lvl="0" indent="-342900" algn="just">
              <a:lnSpc>
                <a:spcPct val="150000"/>
              </a:lnSpc>
              <a:buFont typeface="+mj-lt"/>
              <a:buAutoNum type="arabicPeriod"/>
              <a:tabLst>
                <a:tab pos="3008630" algn="l"/>
              </a:tabLs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Ребята из нашего класса столпились около ограды (1) что-то обсуждая (2) и я (3) заинтересованный (4) подошёл поближе.</a:t>
            </a:r>
          </a:p>
        </p:txBody>
      </p:sp>
    </p:spTree>
    <p:extLst>
      <p:ext uri="{BB962C8B-B14F-4D97-AF65-F5344CB8AC3E}">
        <p14:creationId xmlns:p14="http://schemas.microsoft.com/office/powerpoint/2010/main" val="3861833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противолежащие углы 3">
            <a:extLst>
              <a:ext uri="{FF2B5EF4-FFF2-40B4-BE49-F238E27FC236}">
                <a16:creationId xmlns:a16="http://schemas.microsoft.com/office/drawing/2014/main" id="{1AED8A50-A6B0-460D-B2D4-5C220B6A4230}"/>
              </a:ext>
            </a:extLst>
          </p:cNvPr>
          <p:cNvSpPr/>
          <p:nvPr/>
        </p:nvSpPr>
        <p:spPr>
          <a:xfrm>
            <a:off x="1025554" y="260059"/>
            <a:ext cx="4806892" cy="385894"/>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b="1" i="1" dirty="0">
                <a:solidFill>
                  <a:schemeClr val="tx1">
                    <a:lumMod val="75000"/>
                    <a:lumOff val="25000"/>
                  </a:schemeClr>
                </a:solidFill>
              </a:rPr>
              <a:t>ОТВЕТЫ:</a:t>
            </a:r>
          </a:p>
        </p:txBody>
      </p:sp>
      <p:sp>
        <p:nvSpPr>
          <p:cNvPr id="6" name="TextBox 5">
            <a:extLst>
              <a:ext uri="{FF2B5EF4-FFF2-40B4-BE49-F238E27FC236}">
                <a16:creationId xmlns:a16="http://schemas.microsoft.com/office/drawing/2014/main" id="{5FB8882D-A5E9-49CD-B733-8744247EFD19}"/>
              </a:ext>
            </a:extLst>
          </p:cNvPr>
          <p:cNvSpPr txBox="1"/>
          <p:nvPr/>
        </p:nvSpPr>
        <p:spPr>
          <a:xfrm>
            <a:off x="419450" y="842121"/>
            <a:ext cx="6048462" cy="915122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ЗАДАНИЕ 1</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Нежный взгляд, серая мыш(?),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разрезанный пирог</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вымытые полы</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чистый пол,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танцующие дети</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пр..смешная история,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пропавший щеноч..к</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ар..стованный пр..ступник</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кожа..ая куртка,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сломанный стул</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зашитая дырка</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городской парк, звери..ые следы,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поющие птицы</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(ярко)красные розы,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сорванные розы</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выкрашенные волосы</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подстреленная птица</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стреляющий воин</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уд..вительный рассказ, листве(н-нн)ый лес, ч..рный кот,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почерневшие камни</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подстриженные волосы,</a:t>
            </a:r>
            <a:r>
              <a:rPr kumimoji="0" lang="ru-RU" sz="1400" b="0" i="0"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открытая дверь, серебря(н-нн)ая цепочка, </a:t>
            </a:r>
            <a:r>
              <a:rPr kumimoji="0" lang="ru-RU" sz="14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построенный дом</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пр..школьная те(р-рр)итория.</a:t>
            </a:r>
          </a:p>
          <a:p>
            <a:pPr marL="0" marR="0" lvl="0" indent="0" algn="just" defTabSz="457200" rtl="0" eaLnBrk="1" fontAlgn="auto" latinLnBrk="0" hangingPunct="1">
              <a:lnSpc>
                <a:spcPct val="100000"/>
              </a:lnSpc>
              <a:spcBef>
                <a:spcPts val="0"/>
              </a:spcBef>
              <a:spcAft>
                <a:spcPts val="0"/>
              </a:spcAft>
              <a:buClrTx/>
              <a:buSzTx/>
              <a:buFontTx/>
              <a:buNone/>
              <a:tabLst/>
              <a:defRPr/>
            </a:pPr>
            <a:r>
              <a:rPr lang="ru-RU" sz="1400" dirty="0">
                <a:solidFill>
                  <a:prstClr val="black"/>
                </a:solidFill>
                <a:latin typeface="Times New Roman" panose="02020603050405020304" pitchFamily="18" charset="0"/>
                <a:cs typeface="Times New Roman" panose="02020603050405020304" pitchFamily="18" charset="0"/>
              </a:rPr>
              <a:t>ЗАДАНИЕ 2</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Найдите определение, графически обозначив его, расставьте знаки препинания.</a:t>
            </a:r>
            <a:endPar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1.	Сад,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огражденный высоким забором</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молчаливо облетает.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2.	В Риме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умевший печь хлеб </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раб стоил в 10 раз дороже гладиатора.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3.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Талантливо написанная </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книга обычно живет дольше автора.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4.	Парк,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угрюмый и печальный</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тянулся вдоль реки.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5.	Ее лицо,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мокрое от слез</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улыбалось.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6.	У древних римлян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изготовленный с помощью дрожжей</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хлеб считался роскошью.</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7.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Подавленный воспоминаниями, </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Василий надолго замолчал.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8.	Глаза,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внимательные и добрые</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смотрели на меня.</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9.	Там оказался переулок,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не замеченный с корабля</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a:p>
            <a:pPr marL="342900" marR="0" lvl="0" indent="-342900" algn="just" defTabSz="457200" rtl="0" eaLnBrk="1" fontAlgn="auto" latinLnBrk="0" hangingPunct="1">
              <a:lnSpc>
                <a:spcPct val="100000"/>
              </a:lnSpc>
              <a:spcBef>
                <a:spcPts val="0"/>
              </a:spcBef>
              <a:spcAft>
                <a:spcPts val="0"/>
              </a:spcAft>
              <a:buClrTx/>
              <a:buSzTx/>
              <a:buFontTx/>
              <a:buAutoNum type="arabicPeriod" startAt="10"/>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Это была </a:t>
            </a:r>
            <a:r>
              <a:rPr kumimoji="0" lang="ru-RU" sz="1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самая удаленная от земли </a:t>
            </a: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точка. </a:t>
            </a:r>
          </a:p>
          <a:p>
            <a:pPr marR="0" lvl="0" algn="just" defTabSz="457200" rtl="0" eaLnBrk="1" fontAlgn="auto" latinLnBrk="0" hangingPunct="1">
              <a:lnSpc>
                <a:spcPct val="100000"/>
              </a:lnSpc>
              <a:spcBef>
                <a:spcPts val="0"/>
              </a:spcBef>
              <a:spcAft>
                <a:spcPts val="0"/>
              </a:spcAft>
              <a:buClrTx/>
              <a:buSzTx/>
              <a:tabLst/>
              <a:defRPr/>
            </a:pPr>
            <a:r>
              <a:rPr lang="ru-RU" sz="1400" dirty="0">
                <a:solidFill>
                  <a:prstClr val="black"/>
                </a:solidFill>
                <a:latin typeface="Times New Roman" panose="02020603050405020304" pitchFamily="18" charset="0"/>
                <a:cs typeface="Times New Roman" panose="02020603050405020304" pitchFamily="18" charset="0"/>
              </a:rPr>
              <a:t>ЗАДАНИЕ 3</a:t>
            </a:r>
          </a:p>
          <a:p>
            <a:pPr marR="0" lvl="0" algn="just" defTabSz="457200" rtl="0" eaLnBrk="1" fontAlgn="auto" latinLnBrk="0" hangingPunct="1">
              <a:lnSpc>
                <a:spcPct val="100000"/>
              </a:lnSpc>
              <a:spcBef>
                <a:spcPts val="0"/>
              </a:spcBef>
              <a:spcAft>
                <a:spcPts val="0"/>
              </a:spcAft>
              <a:buClrTx/>
              <a:buSzTx/>
              <a:tabLst/>
              <a:defRPr/>
            </a:pPr>
            <a:r>
              <a:rPr lang="ru-RU" sz="1400" dirty="0">
                <a:solidFill>
                  <a:prstClr val="black"/>
                </a:solidFill>
                <a:latin typeface="Times New Roman" panose="02020603050405020304" pitchFamily="18" charset="0"/>
                <a:cs typeface="Times New Roman" panose="02020603050405020304" pitchFamily="18" charset="0"/>
              </a:rPr>
              <a:t>1 – 4</a:t>
            </a:r>
          </a:p>
          <a:p>
            <a:pPr marR="0" lvl="0" algn="just" defTabSz="457200" rtl="0" eaLnBrk="1" fontAlgn="auto" latinLnBrk="0" hangingPunct="1">
              <a:lnSpc>
                <a:spcPct val="100000"/>
              </a:lnSpc>
              <a:spcBef>
                <a:spcPts val="0"/>
              </a:spcBef>
              <a:spcAft>
                <a:spcPts val="0"/>
              </a:spcAft>
              <a:buClrTx/>
              <a:buSzTx/>
              <a:tabLst/>
              <a:defRPr/>
            </a:pPr>
            <a:r>
              <a:rPr lang="ru-RU" sz="1400" dirty="0">
                <a:solidFill>
                  <a:prstClr val="black"/>
                </a:solidFill>
                <a:latin typeface="Times New Roman" panose="02020603050405020304" pitchFamily="18" charset="0"/>
                <a:cs typeface="Times New Roman" panose="02020603050405020304" pitchFamily="18" charset="0"/>
              </a:rPr>
              <a:t>2 – 1234</a:t>
            </a:r>
          </a:p>
          <a:p>
            <a:pPr marR="0" lvl="0" algn="just" defTabSz="457200" rtl="0" eaLnBrk="1" fontAlgn="auto" latinLnBrk="0" hangingPunct="1">
              <a:lnSpc>
                <a:spcPct val="100000"/>
              </a:lnSpc>
              <a:spcBef>
                <a:spcPts val="0"/>
              </a:spcBef>
              <a:spcAft>
                <a:spcPts val="0"/>
              </a:spcAft>
              <a:buClrTx/>
              <a:buSzTx/>
              <a:tabLst/>
              <a:defRPr/>
            </a:pPr>
            <a:r>
              <a:rPr lang="ru-RU" sz="1400" dirty="0">
                <a:solidFill>
                  <a:prstClr val="black"/>
                </a:solidFill>
                <a:latin typeface="Times New Roman" panose="02020603050405020304" pitchFamily="18" charset="0"/>
                <a:cs typeface="Times New Roman" panose="02020603050405020304" pitchFamily="18" charset="0"/>
              </a:rPr>
              <a:t>3 - 12</a:t>
            </a:r>
          </a:p>
          <a:p>
            <a:pPr marR="0" lvl="0" algn="just" defTabSz="457200" rtl="0" eaLnBrk="1" fontAlgn="auto" latinLnBrk="0" hangingPunct="1">
              <a:lnSpc>
                <a:spcPct val="100000"/>
              </a:lnSpc>
              <a:spcBef>
                <a:spcPts val="0"/>
              </a:spcBef>
              <a:spcAft>
                <a:spcPts val="0"/>
              </a:spcAft>
              <a:buClrTx/>
              <a:buSzTx/>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ЗАДАНИЕ 4</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Сожалел, услышан,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почуяв</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ознакомься, посеян,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переписывая</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услышав</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решив</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умывшись</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крикнув</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оглянуться, освоившийся,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исследуя</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крича</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недоумевая</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присутствовать,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приспосабливаясь</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обидевшийся,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встретившись</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меняя</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поселившийся,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принёсши</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дремавший, </a:t>
            </a:r>
            <a:r>
              <a:rPr kumimoji="0" lang="ru-RU" sz="1400" b="0" i="0" u="sng"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здороваясь</a:t>
            </a: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just" defTabSz="457200" rtl="0" eaLnBrk="1" fontAlgn="auto" latinLnBrk="0" hangingPunct="1">
              <a:lnSpc>
                <a:spcPct val="107000"/>
              </a:lnSpc>
              <a:spcBef>
                <a:spcPts val="0"/>
              </a:spcBef>
              <a:spcAft>
                <a:spcPts val="800"/>
              </a:spcAft>
              <a:buClrTx/>
              <a:buSzTx/>
              <a:buFontTx/>
              <a:buNone/>
              <a:tabLst/>
              <a:defRPr/>
            </a:pPr>
            <a:r>
              <a:rPr lang="ru-RU" sz="14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ЗАДАНИЕ 5</a:t>
            </a:r>
          </a:p>
          <a:p>
            <a:pPr marL="0" marR="0" lvl="0" indent="0" algn="just" defTabSz="457200" rtl="0" eaLnBrk="1" fontAlgn="auto" latinLnBrk="0" hangingPunct="1">
              <a:lnSpc>
                <a:spcPct val="100000"/>
              </a:lnSpc>
              <a:spcBef>
                <a:spcPts val="0"/>
              </a:spcBef>
              <a:spcAft>
                <a:spcPts val="800"/>
              </a:spcAft>
              <a:buClrTx/>
              <a:buSzTx/>
              <a:buFontTx/>
              <a:buNone/>
              <a:tabLst/>
              <a:defRPr/>
            </a:pPr>
            <a:r>
              <a:rPr kumimoji="0" lang="ru-RU" sz="1400" b="0" i="0" u="none" strike="noStrike" kern="1200" cap="none" spc="0" normalizeH="0" baseline="0" noProof="0" dirty="0">
                <a:ln>
                  <a:noFill/>
                </a:ln>
                <a:solidFill>
                  <a:srgbClr val="222222"/>
                </a:solidFill>
                <a:effectLst/>
                <a:uLnTx/>
                <a:uFillTx/>
                <a:latin typeface="Times New Roman" panose="02020603050405020304" pitchFamily="18" charset="0"/>
                <a:ea typeface="Calibri" panose="020F0502020204030204" pitchFamily="34" charset="0"/>
                <a:cs typeface="Times New Roman" panose="02020603050405020304" pitchFamily="18" charset="0"/>
              </a:rPr>
              <a:t>1,3,4,6,10</a:t>
            </a:r>
          </a:p>
          <a:p>
            <a:pPr marL="0" marR="0" lvl="0" indent="0" algn="just" defTabSz="457200" rtl="0" eaLnBrk="1" fontAlgn="auto" latinLnBrk="0" hangingPunct="1">
              <a:lnSpc>
                <a:spcPct val="100000"/>
              </a:lnSpc>
              <a:spcBef>
                <a:spcPts val="0"/>
              </a:spcBef>
              <a:spcAft>
                <a:spcPts val="800"/>
              </a:spcAft>
              <a:buClrTx/>
              <a:buSzTx/>
              <a:buFontTx/>
              <a:buNone/>
              <a:tabLst/>
              <a:defRPr/>
            </a:pPr>
            <a:r>
              <a:rPr lang="ru-RU" sz="14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ЗАДАНИЕ 6</a:t>
            </a:r>
            <a:endPar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 – 14, 2 – 34, 3 – 12, 4 – 13, 5 – 1234, 6 – 1234, 7 – 1234, 8 – 1234, 9 - 1234</a:t>
            </a:r>
          </a:p>
          <a:p>
            <a:pPr marR="0" lvl="0" algn="just" defTabSz="457200" rtl="0" eaLnBrk="1" fontAlgn="auto" latinLnBrk="0" hangingPunct="1">
              <a:lnSpc>
                <a:spcPct val="100000"/>
              </a:lnSpc>
              <a:spcBef>
                <a:spcPts val="0"/>
              </a:spcBef>
              <a:spcAft>
                <a:spcPts val="0"/>
              </a:spcAft>
              <a:buClrTx/>
              <a:buSzTx/>
              <a:tabLst/>
              <a:defRPr/>
            </a:pPr>
            <a:endParaRPr kumimoji="0" lang="ru-RU"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9779249"/>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2006</TotalTime>
  <Words>1970</Words>
  <Application>Microsoft Office PowerPoint</Application>
  <PresentationFormat>Лист A4 (210x297 мм)</PresentationFormat>
  <Paragraphs>232</Paragraphs>
  <Slides>8</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Marina</dc:creator>
  <cp:lastModifiedBy>Marina</cp:lastModifiedBy>
  <cp:revision>27</cp:revision>
  <dcterms:created xsi:type="dcterms:W3CDTF">2024-09-05T09:50:38Z</dcterms:created>
  <dcterms:modified xsi:type="dcterms:W3CDTF">2024-09-14T17:16:41Z</dcterms:modified>
</cp:coreProperties>
</file>