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2" r:id="rId6"/>
    <p:sldId id="261" r:id="rId7"/>
    <p:sldId id="268" r:id="rId8"/>
    <p:sldId id="267" r:id="rId9"/>
    <p:sldId id="266" r:id="rId10"/>
    <p:sldId id="271" r:id="rId11"/>
    <p:sldId id="265" r:id="rId12"/>
    <p:sldId id="270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01"/>
    <a:srgbClr val="FFFF01"/>
    <a:srgbClr val="E6E6E6"/>
    <a:srgbClr val="F6750A"/>
    <a:srgbClr val="F5910B"/>
    <a:srgbClr val="E7AA13"/>
    <a:srgbClr val="D6C704"/>
    <a:srgbClr val="FDF69D"/>
    <a:srgbClr val="FB9FC2"/>
    <a:srgbClr val="D46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796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56C42-8C12-4411-AF7E-DE59C59B326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CF561-7538-478B-8A43-A74BEFF42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842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F561-7538-478B-8A43-A74BEFF421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98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F561-7538-478B-8A43-A74BEFF421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59CBE-8045-4B6D-8FFF-4BAACD95BC0B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EFFDD-81FF-4035-8D26-6038ED3741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5" t="43879" r="34027" b="44425"/>
          <a:stretch/>
        </p:blipFill>
        <p:spPr>
          <a:xfrm>
            <a:off x="-17820" y="979112"/>
            <a:ext cx="12803861" cy="33358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2852" y="2155339"/>
            <a:ext cx="10333355" cy="1132894"/>
          </a:xfrm>
          <a:noFill/>
          <a:effectLst>
            <a:softEdge rad="393700"/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>
                <a:solidFill>
                  <a:srgbClr val="E7AA13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«Правописание корней</a:t>
            </a:r>
            <a:r>
              <a:rPr lang="ru-RU" sz="7200" b="1" dirty="0" smtClean="0">
                <a:solidFill>
                  <a:srgbClr val="E7AA13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»</a:t>
            </a:r>
            <a:endParaRPr lang="ru-RU" sz="7200" b="1" dirty="0">
              <a:solidFill>
                <a:srgbClr val="E7AA13"/>
              </a:solidFill>
              <a:latin typeface="Lapsus Pro (theguybrush.com)" panose="020008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98;p11"/>
          <p:cNvGrpSpPr/>
          <p:nvPr/>
        </p:nvGrpSpPr>
        <p:grpSpPr>
          <a:xfrm>
            <a:off x="1318122" y="239309"/>
            <a:ext cx="8567022" cy="675091"/>
            <a:chOff x="203202" y="0"/>
            <a:chExt cx="12966487" cy="876757"/>
          </a:xfrm>
        </p:grpSpPr>
        <p:sp>
          <p:nvSpPr>
            <p:cNvPr id="9" name="Google Shape;100;p11"/>
            <p:cNvSpPr/>
            <p:nvPr/>
          </p:nvSpPr>
          <p:spPr>
            <a:xfrm>
              <a:off x="203202" y="0"/>
              <a:ext cx="3671996" cy="876757"/>
            </a:xfrm>
            <a:custGeom>
              <a:avLst/>
              <a:gdLst/>
              <a:ahLst/>
              <a:cxnLst/>
              <a:rect l="l" t="t" r="r" b="b"/>
              <a:pathLst>
                <a:path w="760085" h="193767" extrusionOk="0">
                  <a:moveTo>
                    <a:pt x="96884" y="0"/>
                  </a:moveTo>
                  <a:lnTo>
                    <a:pt x="663202" y="0"/>
                  </a:lnTo>
                  <a:cubicBezTo>
                    <a:pt x="716709" y="0"/>
                    <a:pt x="760085" y="43376"/>
                    <a:pt x="760085" y="96884"/>
                  </a:cubicBezTo>
                  <a:lnTo>
                    <a:pt x="760085" y="96884"/>
                  </a:lnTo>
                  <a:cubicBezTo>
                    <a:pt x="760085" y="122579"/>
                    <a:pt x="749878" y="147221"/>
                    <a:pt x="731709" y="165391"/>
                  </a:cubicBezTo>
                  <a:cubicBezTo>
                    <a:pt x="713539" y="183560"/>
                    <a:pt x="688897" y="193767"/>
                    <a:pt x="663202" y="193767"/>
                  </a:cubicBezTo>
                  <a:lnTo>
                    <a:pt x="96884" y="193767"/>
                  </a:lnTo>
                  <a:cubicBezTo>
                    <a:pt x="43376" y="193767"/>
                    <a:pt x="0" y="150391"/>
                    <a:pt x="0" y="96884"/>
                  </a:cubicBezTo>
                  <a:lnTo>
                    <a:pt x="0" y="96884"/>
                  </a:lnTo>
                  <a:cubicBezTo>
                    <a:pt x="0" y="43376"/>
                    <a:pt x="43376" y="0"/>
                    <a:pt x="96884" y="0"/>
                  </a:cubicBezTo>
                  <a:close/>
                </a:path>
              </a:pathLst>
            </a:custGeom>
            <a:solidFill>
              <a:srgbClr val="E7AA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2;p11"/>
            <p:cNvSpPr txBox="1"/>
            <p:nvPr/>
          </p:nvSpPr>
          <p:spPr>
            <a:xfrm>
              <a:off x="400500" y="178145"/>
              <a:ext cx="12769189" cy="520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3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 smtClean="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Русский язык                 </a:t>
              </a:r>
              <a:r>
                <a:rPr lang="ru-RU" sz="2800" dirty="0" smtClean="0">
                  <a:solidFill>
                    <a:schemeClr val="bg1"/>
                  </a:solidFill>
                  <a:latin typeface="Impact"/>
                  <a:ea typeface="Impact"/>
                  <a:cs typeface="Impact"/>
                  <a:sym typeface="Impact"/>
                </a:rPr>
                <a:t>ЕГЭ</a:t>
              </a:r>
              <a:endParaRPr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t="23439" r="19603" b="17894"/>
          <a:stretch/>
        </p:blipFill>
        <p:spPr>
          <a:xfrm>
            <a:off x="10015500" y="-398998"/>
            <a:ext cx="2338640" cy="1920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9342">
            <a:off x="-2352328" y="1381288"/>
            <a:ext cx="5622090" cy="9991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10370" r="12591"/>
          <a:stretch/>
        </p:blipFill>
        <p:spPr>
          <a:xfrm rot="225660">
            <a:off x="6924461" y="3200176"/>
            <a:ext cx="3288133" cy="3834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0;p19"/>
          <p:cNvSpPr/>
          <p:nvPr/>
        </p:nvSpPr>
        <p:spPr>
          <a:xfrm rot="1162562">
            <a:off x="-1265712" y="755633"/>
            <a:ext cx="15118188" cy="8578884"/>
          </a:xfrm>
          <a:custGeom>
            <a:avLst/>
            <a:gdLst/>
            <a:ahLst/>
            <a:cxnLst/>
            <a:rect l="l" t="t" r="r" b="b"/>
            <a:pathLst>
              <a:path w="16356386" h="7057261" extrusionOk="0">
                <a:moveTo>
                  <a:pt x="0" y="0"/>
                </a:moveTo>
                <a:lnTo>
                  <a:pt x="16356386" y="0"/>
                </a:lnTo>
                <a:lnTo>
                  <a:pt x="16356386" y="7057261"/>
                </a:lnTo>
                <a:lnTo>
                  <a:pt x="0" y="7057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5708"/>
            </a:stretch>
          </a:blipFill>
          <a:ln>
            <a:noFill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630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Правописание гласных «И» и «Ы» после «Ц</a:t>
            </a:r>
            <a:r>
              <a:rPr lang="ru-RU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»</a:t>
            </a:r>
            <a:endParaRPr lang="ru-RU" sz="5400" b="1" dirty="0">
              <a:solidFill>
                <a:schemeClr val="bg1"/>
              </a:solidFill>
              <a:latin typeface="Lapsus Pro (theguybrush.com)" panose="02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038" y="2568956"/>
            <a:ext cx="5995442" cy="3996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rgbClr val="FFAA0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После </a:t>
            </a:r>
            <a:r>
              <a:rPr lang="ru-RU" sz="2600" dirty="0">
                <a:solidFill>
                  <a:srgbClr val="FFAA0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«Ц» в корне слова всегда пишем «И».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FFAA0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Цитата, Цитрус, Цифра, Циклон, Сицилия</a:t>
            </a:r>
            <a:r>
              <a:rPr lang="ru-RU" sz="2600" dirty="0" smtClean="0">
                <a:solidFill>
                  <a:srgbClr val="FFAA0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rgbClr val="FFAA0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 smtClean="0">
                <a:solidFill>
                  <a:srgbClr val="C00000"/>
                </a:solidFill>
                <a:highlight>
                  <a:srgbClr val="FFFF00"/>
                </a:highlight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Исключения: </a:t>
            </a:r>
            <a:r>
              <a:rPr lang="ru-RU" sz="2600" dirty="0" smtClean="0">
                <a:solidFill>
                  <a:srgbClr val="FFAA0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цыган</a:t>
            </a:r>
            <a:r>
              <a:rPr lang="ru-RU" sz="2600" dirty="0">
                <a:solidFill>
                  <a:srgbClr val="FFAA0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, цыплёнок, цыц, цыпочки и цыкнуть. Проще всего выучить их все разом с помощью мнемонической фразы</a:t>
            </a:r>
            <a:r>
              <a:rPr lang="ru-RU" sz="2600" dirty="0" smtClean="0">
                <a:solidFill>
                  <a:srgbClr val="FFAA0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: Цыган на цыпочках сказал цыпленку: «цыц». </a:t>
            </a:r>
            <a:endParaRPr lang="ru-RU" sz="2600" dirty="0">
              <a:solidFill>
                <a:srgbClr val="FFAA0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7" t="22275" r="21090" b="25593"/>
          <a:stretch/>
        </p:blipFill>
        <p:spPr>
          <a:xfrm rot="20882019">
            <a:off x="8929925" y="4606040"/>
            <a:ext cx="2104526" cy="176044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 rot="344432">
            <a:off x="9033908" y="1122613"/>
            <a:ext cx="1781859" cy="2031999"/>
            <a:chOff x="0" y="1"/>
            <a:chExt cx="2073959" cy="235037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1736824" cy="235037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17" b="42671" l="44429" r="957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67" t="1852" r="4639" b="56295"/>
            <a:stretch/>
          </p:blipFill>
          <p:spPr>
            <a:xfrm>
              <a:off x="1105689" y="108235"/>
              <a:ext cx="968270" cy="1420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0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 rot="3042989">
            <a:off x="9356590" y="-155010"/>
            <a:ext cx="4397830" cy="2365831"/>
            <a:chOff x="537028" y="2090055"/>
            <a:chExt cx="5524235" cy="265611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169" l="9891" r="76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2" r="23180" b="63810"/>
            <a:stretch/>
          </p:blipFill>
          <p:spPr>
            <a:xfrm>
              <a:off x="537028" y="2155368"/>
              <a:ext cx="4233559" cy="248194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2135" l="6532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85" t="12699" b="48570"/>
            <a:stretch/>
          </p:blipFill>
          <p:spPr>
            <a:xfrm>
              <a:off x="3082736" y="2090055"/>
              <a:ext cx="2978527" cy="2656114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539" y="365125"/>
            <a:ext cx="10915261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Гласные И, Ы, А, Я, У, Ю после шипящих Ж, Ш, Ч, Щ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857" y="2031092"/>
            <a:ext cx="7663543" cy="3295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После шипящих согласных ж, ш, ч, щ гласные ы, я, ю не пишутся. Вместо них используются соответственно и, а, у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:</a:t>
            </a:r>
            <a:endParaRPr lang="ru-RU" sz="2600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жить, шина, час,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щавель</a:t>
            </a:r>
            <a:endParaRPr lang="ru-RU" sz="2600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журнал, шутка, чудо,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щука</a:t>
            </a:r>
            <a:endParaRPr lang="ru-RU" sz="2600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dirty="0" smtClean="0">
                <a:solidFill>
                  <a:srgbClr val="C00000"/>
                </a:solidFill>
                <a:highlight>
                  <a:srgbClr val="FFFF00"/>
                </a:highlight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Исключения: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брошюра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, жюри,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парашют и 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их производные (брошюровать, парашютный)</a:t>
            </a:r>
          </a:p>
          <a:p>
            <a:pPr marL="0" indent="0">
              <a:buNone/>
            </a:pPr>
            <a:endParaRPr lang="ru-RU" sz="2600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Цветок, оранжевый цветок, синий, клипарт, оранжевый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251" y="4593992"/>
            <a:ext cx="3732902" cy="378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" y="2736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Гласные Е, Ё, О после шипящих Ж, Ш, Ч, Щ в КОРНЕ </a:t>
            </a:r>
            <a:r>
              <a:rPr lang="ru-RU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под ударением </a:t>
            </a:r>
            <a:endParaRPr lang="ru-RU" sz="5400" b="1" dirty="0">
              <a:solidFill>
                <a:schemeClr val="bg1"/>
              </a:solidFill>
              <a:latin typeface="Lapsus Pro (theguybrush.com)" panose="02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4228" y="1798863"/>
            <a:ext cx="7184572" cy="528410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Написание 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гласной определяется проверкой однокоренными словами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:</a:t>
            </a:r>
            <a:endParaRPr lang="ru-RU" sz="2600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Пишется Ё, если можно подобрать однокоренное слово с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Е: печёнка 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–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печень, шёрстка 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–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шерсть, жёлтый 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–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желтеть</a:t>
            </a:r>
            <a:endParaRPr lang="ru-RU" sz="2600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Пишется 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О, если проверочное слово с Е подобрать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невозможно: крыжовник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, трущоба,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шорох</a:t>
            </a:r>
            <a:endParaRPr lang="ru-RU" sz="2600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dirty="0" err="1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Cлова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-имена собственные: Шолохов,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Щорс</a:t>
            </a:r>
            <a:endParaRPr lang="ru-RU" sz="2600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16" y="4662942"/>
            <a:ext cx="3849687" cy="3849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7292">
            <a:off x="2725724" y="2329417"/>
            <a:ext cx="1341236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7509" r="6859" b="7582"/>
          <a:stretch/>
        </p:blipFill>
        <p:spPr>
          <a:xfrm>
            <a:off x="6545944" y="1770743"/>
            <a:ext cx="4705392" cy="46735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286" y="25625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Гласные Е, Ё, О после шипящих Ж, Ш, Ч, Щ в КОРНЕ под ударением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900464"/>
            <a:ext cx="4967514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rgbClr val="C00000"/>
                </a:solidFill>
                <a:highlight>
                  <a:srgbClr val="FFFF00"/>
                </a:highlight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Особый случай: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корни </a:t>
            </a: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от глагола «жечь»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Написание зависит от части речи: Ё (Е) — в глаголах, отглагольных прилагательных и причастиях: поджёг (гл.), жжёный (прил.), сожжённый (прич.)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 — в существительных: поджог (сущ.), ожог (сущ.), изжога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endParaRPr lang="ru-RU" dirty="0">
              <a:latin typeface="InkVerse" panose="02000600000000000000" pitchFamily="2" charset="0"/>
              <a:ea typeface="InkVerse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49143" y="2609071"/>
            <a:ext cx="41220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highlight>
                  <a:srgbClr val="FFFF00"/>
                </a:highlight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Запомнить: </a:t>
            </a:r>
            <a:r>
              <a:rPr lang="ru-RU" sz="2000" dirty="0" smtClean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шок, шоу, шоссе, шоколад, Шотландия, шофёр, жонглёр, шорты, капюшон, артишок, анчоус, пижон, мажор, мажордом, шомпол, крюшон, шовинист, креп-жоржет, боржом, джонка, </a:t>
            </a:r>
            <a:r>
              <a:rPr lang="ru-RU" sz="2000" dirty="0" smtClean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шероховатый </a:t>
            </a:r>
            <a:r>
              <a:rPr lang="ru-RU" sz="2000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(но шорох), трещотка, ещё</a:t>
            </a:r>
            <a:endParaRPr lang="ru-RU" sz="2000" dirty="0">
              <a:solidFill>
                <a:srgbClr val="F6750A"/>
              </a:solidFill>
              <a:latin typeface="InkVerse" panose="02000600000000000000" pitchFamily="2" charset="0"/>
              <a:ea typeface="InkVerse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3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0;p19"/>
          <p:cNvSpPr/>
          <p:nvPr/>
        </p:nvSpPr>
        <p:spPr>
          <a:xfrm>
            <a:off x="0" y="1663700"/>
            <a:ext cx="12192000" cy="5194300"/>
          </a:xfrm>
          <a:custGeom>
            <a:avLst/>
            <a:gdLst/>
            <a:ahLst/>
            <a:cxnLst/>
            <a:rect l="l" t="t" r="r" b="b"/>
            <a:pathLst>
              <a:path w="16356386" h="7057261" extrusionOk="0">
                <a:moveTo>
                  <a:pt x="0" y="0"/>
                </a:moveTo>
                <a:lnTo>
                  <a:pt x="16356386" y="0"/>
                </a:lnTo>
                <a:lnTo>
                  <a:pt x="16356386" y="7057261"/>
                </a:lnTo>
                <a:lnTo>
                  <a:pt x="0" y="7057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5708"/>
            </a:stretch>
          </a:blipFill>
          <a:ln>
            <a:noFill/>
          </a:ln>
        </p:spPr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6700" y="3215739"/>
            <a:ext cx="7899399" cy="3464461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300" dirty="0" smtClean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безударные </a:t>
            </a:r>
            <a:r>
              <a:rPr lang="ru-RU" sz="3300" dirty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проверяемые гласные в корне</a:t>
            </a:r>
            <a:r>
              <a:rPr lang="ru-RU" sz="3300" dirty="0" smtClean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300" dirty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безударные непроверяемые гласные в корне</a:t>
            </a:r>
            <a:r>
              <a:rPr lang="ru-RU" sz="3300" dirty="0" smtClean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300" dirty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правописание Ы/И после Ц в корне</a:t>
            </a:r>
            <a:r>
              <a:rPr lang="ru-RU" sz="3300" dirty="0" smtClean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300" dirty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правописание О/Ё/У/Ю после шипящих в корне</a:t>
            </a:r>
            <a:r>
              <a:rPr lang="ru-RU" sz="3300" dirty="0" smtClean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300" dirty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чередующиеся гласные в </a:t>
            </a:r>
            <a:r>
              <a:rPr lang="ru-RU" sz="3300" dirty="0" smtClean="0">
                <a:solidFill>
                  <a:srgbClr val="E7AA13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корне.</a:t>
            </a:r>
            <a:endParaRPr lang="ru-RU" sz="3300" dirty="0">
              <a:solidFill>
                <a:srgbClr val="E7AA13"/>
              </a:solidFill>
              <a:latin typeface="InkVerse" panose="02000600000000000000" pitchFamily="2" charset="0"/>
              <a:ea typeface="InkVerse" panose="020006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600" dirty="0">
              <a:latin typeface="InkVerse" panose="02000600000000000000" pitchFamily="2" charset="0"/>
              <a:ea typeface="InkVerse" panose="020006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600" dirty="0">
              <a:latin typeface="InkVerse" panose="02000600000000000000" pitchFamily="2" charset="0"/>
              <a:ea typeface="InkVerse" panose="020006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600" dirty="0">
              <a:latin typeface="InkVerse" panose="02000600000000000000" pitchFamily="2" charset="0"/>
              <a:ea typeface="InkVerse" panose="020006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600" dirty="0"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6700" y="784011"/>
            <a:ext cx="6032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Lapsus Pro (theguybrush.com)" panose="02000800000000000000" pitchFamily="2" charset="0"/>
              </a:rPr>
              <a:t>О</a:t>
            </a:r>
            <a:r>
              <a:rPr lang="ru-RU" sz="6000" dirty="0" smtClean="0">
                <a:solidFill>
                  <a:schemeClr val="bg1"/>
                </a:solidFill>
                <a:latin typeface="Lapsus Pro (theguybrush.com)" panose="02000800000000000000" pitchFamily="2" charset="0"/>
              </a:rPr>
              <a:t>рфограммы </a:t>
            </a:r>
            <a:r>
              <a:rPr lang="ru-RU" sz="6000" dirty="0">
                <a:solidFill>
                  <a:schemeClr val="bg1"/>
                </a:solidFill>
                <a:latin typeface="Lapsus Pro (theguybrush.com)" panose="02000800000000000000" pitchFamily="2" charset="0"/>
              </a:rPr>
              <a:t>в корне: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t="23439" r="19603" b="17894"/>
          <a:stretch/>
        </p:blipFill>
        <p:spPr>
          <a:xfrm>
            <a:off x="9853360" y="309733"/>
            <a:ext cx="2338640" cy="19205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67" b="90000" l="1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21555" r="23333" b="20000"/>
          <a:stretch/>
        </p:blipFill>
        <p:spPr>
          <a:xfrm rot="1378289">
            <a:off x="475292" y="1842434"/>
            <a:ext cx="2119681" cy="2177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7;p25"/>
          <p:cNvSpPr/>
          <p:nvPr/>
        </p:nvSpPr>
        <p:spPr>
          <a:xfrm rot="21033188">
            <a:off x="471743" y="1249548"/>
            <a:ext cx="6198888" cy="6915847"/>
          </a:xfrm>
          <a:custGeom>
            <a:avLst/>
            <a:gdLst/>
            <a:ahLst/>
            <a:cxnLst/>
            <a:rect l="l" t="t" r="r" b="b"/>
            <a:pathLst>
              <a:path w="5222546" h="6603219" extrusionOk="0">
                <a:moveTo>
                  <a:pt x="0" y="0"/>
                </a:moveTo>
                <a:lnTo>
                  <a:pt x="5222546" y="0"/>
                </a:lnTo>
                <a:lnTo>
                  <a:pt x="5222546" y="6603219"/>
                </a:lnTo>
                <a:lnTo>
                  <a:pt x="0" y="66032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88" y="178517"/>
            <a:ext cx="11938812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Безударные гласные в корнях с </a:t>
            </a:r>
            <a:r>
              <a:rPr lang="ru-RU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чередованием</a:t>
            </a:r>
            <a:endParaRPr lang="ru-RU" b="1" dirty="0">
              <a:solidFill>
                <a:schemeClr val="bg1"/>
              </a:solidFill>
              <a:latin typeface="Lapsus Pro (theguybrush.com)" panose="02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8294" y="1706888"/>
            <a:ext cx="5951630" cy="23135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1. Написание чередующихся гласных Е/И в корне слова регулируется наличием или отсутствием суффикса -А- после корня.</a:t>
            </a:r>
          </a:p>
        </p:txBody>
      </p:sp>
      <p:sp>
        <p:nvSpPr>
          <p:cNvPr id="7" name="Google Shape;182;p21"/>
          <p:cNvSpPr/>
          <p:nvPr/>
        </p:nvSpPr>
        <p:spPr>
          <a:xfrm flipH="1">
            <a:off x="9449839" y="4449395"/>
            <a:ext cx="2272260" cy="2408605"/>
          </a:xfrm>
          <a:custGeom>
            <a:avLst/>
            <a:gdLst/>
            <a:ahLst/>
            <a:cxnLst/>
            <a:rect l="l" t="t" r="r" b="b"/>
            <a:pathLst>
              <a:path w="2304237" h="2662459" extrusionOk="0">
                <a:moveTo>
                  <a:pt x="2304237" y="0"/>
                </a:moveTo>
                <a:lnTo>
                  <a:pt x="0" y="0"/>
                </a:lnTo>
                <a:lnTo>
                  <a:pt x="0" y="2662459"/>
                </a:lnTo>
                <a:lnTo>
                  <a:pt x="2304237" y="2662459"/>
                </a:lnTo>
                <a:lnTo>
                  <a:pt x="230423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TextBox 3"/>
          <p:cNvSpPr txBox="1"/>
          <p:nvPr/>
        </p:nvSpPr>
        <p:spPr>
          <a:xfrm rot="21388492">
            <a:off x="1200630" y="2736836"/>
            <a:ext cx="50565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бер- </a:t>
            </a:r>
            <a:r>
              <a:rPr lang="ru-RU" sz="2000" dirty="0" err="1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бир</a:t>
            </a:r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 (а)     (соберу – собирать)</a:t>
            </a:r>
          </a:p>
          <a:p>
            <a:pPr algn="ctr"/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дер – </a:t>
            </a:r>
            <a:r>
              <a:rPr lang="ru-RU" sz="2000" dirty="0" err="1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дир</a:t>
            </a:r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 (а)     (отдеру – отдирать)</a:t>
            </a:r>
          </a:p>
          <a:p>
            <a:pPr algn="ctr"/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мер – мир (а)     (умереть – умирать)</a:t>
            </a:r>
          </a:p>
          <a:p>
            <a:pPr algn="ctr"/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пер- пир (а)     (отпереть – отпирать)</a:t>
            </a:r>
          </a:p>
          <a:p>
            <a:pPr algn="ctr"/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тер – тир (а)    (вытереть – вытирать)</a:t>
            </a:r>
          </a:p>
          <a:p>
            <a:pPr algn="ctr"/>
            <a:r>
              <a:rPr lang="ru-RU" sz="2000" dirty="0" err="1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блест</a:t>
            </a:r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 – </a:t>
            </a:r>
            <a:r>
              <a:rPr lang="ru-RU" sz="2000" dirty="0" err="1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блист</a:t>
            </a:r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 (а)     (блестеть – блистать)</a:t>
            </a:r>
          </a:p>
          <a:p>
            <a:pPr algn="ctr"/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стел – </a:t>
            </a:r>
            <a:r>
              <a:rPr lang="ru-RU" sz="2000" dirty="0" err="1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стил</a:t>
            </a:r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 (а)     (расстелить – расстилать)</a:t>
            </a:r>
          </a:p>
          <a:p>
            <a:pPr algn="ctr"/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жег – жиг(а)     (выжег – выжигать)</a:t>
            </a:r>
          </a:p>
          <a:p>
            <a:pPr algn="ctr"/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чет – </a:t>
            </a:r>
            <a:r>
              <a:rPr lang="ru-RU" sz="2000" dirty="0" err="1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чит</a:t>
            </a:r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 (а)     (вычет – вычитать</a:t>
            </a:r>
            <a:r>
              <a:rPr lang="ru-RU" sz="2000" dirty="0" smtClean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)</a:t>
            </a:r>
            <a:endParaRPr lang="ru-RU" sz="2000" dirty="0">
              <a:solidFill>
                <a:srgbClr val="F5910B"/>
              </a:solidFill>
              <a:latin typeface="InkVerse" panose="02000600000000000000" pitchFamily="2" charset="0"/>
              <a:ea typeface="InkVerse" panose="02000600000000000000" pitchFamily="2" charset="0"/>
            </a:endParaRPr>
          </a:p>
          <a:p>
            <a:pPr algn="ctr"/>
            <a:r>
              <a:rPr lang="ru-RU" sz="2000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</a:rPr>
              <a:t>Исключения: сочетать, сочетание, чета</a:t>
            </a:r>
          </a:p>
        </p:txBody>
      </p:sp>
      <p:sp>
        <p:nvSpPr>
          <p:cNvPr id="6" name="Google Shape;182;p21"/>
          <p:cNvSpPr/>
          <p:nvPr/>
        </p:nvSpPr>
        <p:spPr>
          <a:xfrm flipH="1">
            <a:off x="-53783" y="1676401"/>
            <a:ext cx="1733734" cy="1606304"/>
          </a:xfrm>
          <a:custGeom>
            <a:avLst/>
            <a:gdLst/>
            <a:ahLst/>
            <a:cxnLst/>
            <a:rect l="l" t="t" r="r" b="b"/>
            <a:pathLst>
              <a:path w="2304237" h="2662459" extrusionOk="0">
                <a:moveTo>
                  <a:pt x="2304237" y="0"/>
                </a:moveTo>
                <a:lnTo>
                  <a:pt x="0" y="0"/>
                </a:lnTo>
                <a:lnTo>
                  <a:pt x="0" y="2662459"/>
                </a:lnTo>
                <a:lnTo>
                  <a:pt x="2304237" y="2662459"/>
                </a:lnTo>
                <a:lnTo>
                  <a:pt x="230423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5;p15"/>
          <p:cNvSpPr/>
          <p:nvPr/>
        </p:nvSpPr>
        <p:spPr>
          <a:xfrm rot="10800000" flipH="1">
            <a:off x="0" y="0"/>
            <a:ext cx="4089400" cy="5599044"/>
          </a:xfrm>
          <a:custGeom>
            <a:avLst/>
            <a:gdLst/>
            <a:ahLst/>
            <a:cxnLst/>
            <a:rect l="l" t="t" r="r" b="b"/>
            <a:pathLst>
              <a:path w="9090674" h="9899124" extrusionOk="0">
                <a:moveTo>
                  <a:pt x="9090673" y="0"/>
                </a:moveTo>
                <a:lnTo>
                  <a:pt x="0" y="0"/>
                </a:lnTo>
                <a:lnTo>
                  <a:pt x="0" y="9899124"/>
                </a:lnTo>
                <a:lnTo>
                  <a:pt x="9090673" y="9899124"/>
                </a:lnTo>
                <a:lnTo>
                  <a:pt x="909067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143" b="-2227"/>
            </a:stretch>
          </a:blipFill>
          <a:ln>
            <a:noFill/>
          </a:ln>
        </p:spPr>
      </p:sp>
      <p:sp>
        <p:nvSpPr>
          <p:cNvPr id="10" name="Google Shape;243;p26"/>
          <p:cNvSpPr/>
          <p:nvPr/>
        </p:nvSpPr>
        <p:spPr>
          <a:xfrm rot="11384001">
            <a:off x="8432260" y="-761211"/>
            <a:ext cx="3401558" cy="8751571"/>
          </a:xfrm>
          <a:custGeom>
            <a:avLst/>
            <a:gdLst/>
            <a:ahLst/>
            <a:cxnLst/>
            <a:rect l="l" t="t" r="r" b="b"/>
            <a:pathLst>
              <a:path w="2990247" h="10508787" extrusionOk="0">
                <a:moveTo>
                  <a:pt x="0" y="0"/>
                </a:moveTo>
                <a:lnTo>
                  <a:pt x="2990247" y="0"/>
                </a:lnTo>
                <a:lnTo>
                  <a:pt x="2990247" y="10508787"/>
                </a:lnTo>
                <a:lnTo>
                  <a:pt x="0" y="10508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102950"/>
            </a:stretch>
          </a:blipFill>
          <a:ln>
            <a:noFill/>
          </a:ln>
        </p:spPr>
      </p:sp>
      <p:sp>
        <p:nvSpPr>
          <p:cNvPr id="6" name="Google Shape;241;p26"/>
          <p:cNvSpPr/>
          <p:nvPr/>
        </p:nvSpPr>
        <p:spPr>
          <a:xfrm>
            <a:off x="2153235" y="-812800"/>
            <a:ext cx="7624884" cy="8432800"/>
          </a:xfrm>
          <a:custGeom>
            <a:avLst/>
            <a:gdLst/>
            <a:ahLst/>
            <a:cxnLst/>
            <a:rect l="l" t="t" r="r" b="b"/>
            <a:pathLst>
              <a:path w="10644887" h="10287000" extrusionOk="0">
                <a:moveTo>
                  <a:pt x="0" y="0"/>
                </a:moveTo>
                <a:lnTo>
                  <a:pt x="10644888" y="0"/>
                </a:lnTo>
                <a:lnTo>
                  <a:pt x="106448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7412" b="-17412"/>
            </a:stretch>
          </a:blipFill>
          <a:ln>
            <a:noFill/>
          </a:ln>
        </p:spPr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0700" y="2481776"/>
            <a:ext cx="5994400" cy="424140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Примирить (детей) – мир (ПГ)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Примерять (костюм) – примерка (ПГ)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Измерять - мерка (ПГ)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Потерять – потеря (ПГ)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Растеряться – растерянный (ПГ)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Потерпеть – терпит (ПГ)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Сдержать – держит (ПГ)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Пировать – пир (ПГ)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Приберечь – бережный (ПГ)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Спираль - НГ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0700" y="302906"/>
            <a:ext cx="6074156" cy="102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E7AA13"/>
                </a:solidFill>
                <a:latin typeface="Lapsus Pro (theguybrush.com)" panose="02000800000000000000" pitchFamily="2" charset="0"/>
              </a:rPr>
              <a:t>Обратите внимание!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3235" y="1427046"/>
            <a:ext cx="762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ogono Cocoa Mochi Cyrillic" panose="020B0600000000000000" pitchFamily="34" charset="0"/>
              </a:rPr>
              <a:t>Следует различать корни с чередованием и внешне схожие с ними корни с проверяемыми или непроверяемыми </a:t>
            </a:r>
            <a:r>
              <a:rPr lang="ru-RU" dirty="0" smtClean="0">
                <a:latin typeface="Gogono Cocoa Mochi Cyrillic" panose="020B0600000000000000" pitchFamily="34" charset="0"/>
              </a:rPr>
              <a:t>гласными:</a:t>
            </a:r>
            <a:endParaRPr lang="ru-RU" dirty="0">
              <a:latin typeface="Gogono Cocoa Mochi Cyrillic" panose="020B0600000000000000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8565558" y="-812800"/>
            <a:ext cx="1781859" cy="2031999"/>
            <a:chOff x="0" y="1"/>
            <a:chExt cx="2073959" cy="235037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1736824" cy="235037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17" b="42671" l="44429" r="957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67" t="1852" r="4639" b="56295"/>
            <a:stretch/>
          </p:blipFill>
          <p:spPr>
            <a:xfrm>
              <a:off x="1105689" y="108235"/>
              <a:ext cx="968270" cy="14209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3" t="8148" r="6351" b="10185"/>
          <a:stretch/>
        </p:blipFill>
        <p:spPr>
          <a:xfrm>
            <a:off x="5181600" y="1815727"/>
            <a:ext cx="7918724" cy="5921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5" t="17778" r="17174" b="16666"/>
          <a:stretch/>
        </p:blipFill>
        <p:spPr>
          <a:xfrm>
            <a:off x="-203200" y="989433"/>
            <a:ext cx="6159500" cy="6040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940" b="70380" l="19022" r="83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30926" r="17037" b="30741"/>
          <a:stretch/>
        </p:blipFill>
        <p:spPr>
          <a:xfrm rot="21160681">
            <a:off x="-660401" y="1338225"/>
            <a:ext cx="2463123" cy="14693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229" y="281828"/>
            <a:ext cx="10515600" cy="1044576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а/о </a:t>
            </a:r>
            <a:r>
              <a:rPr lang="ru-RU" sz="5400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зависит от наличия суффикса -а-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900" y="2314996"/>
            <a:ext cx="5092700" cy="441007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кас</a:t>
            </a: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(а) – кос     (касаться – коснуться</a:t>
            </a:r>
            <a:r>
              <a:rPr lang="ru-RU" dirty="0" smtClean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F5910B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Обратите внимание!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Косой </a:t>
            </a: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– косо (ПГ)</a:t>
            </a:r>
          </a:p>
          <a:p>
            <a:pPr marL="0" indent="0">
              <a:buNone/>
            </a:pP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Перекосить – перекос (ПГ)</a:t>
            </a:r>
          </a:p>
          <a:p>
            <a:pPr marL="0" indent="0">
              <a:buNone/>
            </a:pP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Косить – косит (ПГ)</a:t>
            </a:r>
          </a:p>
          <a:p>
            <a:pPr marL="0" indent="0">
              <a:buNone/>
            </a:pP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Коса – косы (ПГ)</a:t>
            </a:r>
          </a:p>
          <a:p>
            <a:pPr marL="0" indent="0">
              <a:buNone/>
            </a:pP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Сенокосилка – сенокос (ПГ)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7518039" y="1815727"/>
            <a:ext cx="1339850" cy="2896766"/>
            <a:chOff x="5334000" y="1587500"/>
            <a:chExt cx="1511300" cy="38735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9167" r="69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3" t="9722" r="33611" b="28890"/>
            <a:stretch/>
          </p:blipFill>
          <p:spPr>
            <a:xfrm>
              <a:off x="5334000" y="1587500"/>
              <a:ext cx="1511300" cy="28067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556" b="93056" l="34722" r="63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67" t="72778" r="38889" b="5556"/>
            <a:stretch/>
          </p:blipFill>
          <p:spPr>
            <a:xfrm>
              <a:off x="5600700" y="4470400"/>
              <a:ext cx="1003300" cy="990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9256" l="0" r="39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155" b="73333"/>
          <a:stretch/>
        </p:blipFill>
        <p:spPr>
          <a:xfrm rot="10512102">
            <a:off x="9145866" y="3597755"/>
            <a:ext cx="3841342" cy="3426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5" b="100000" l="15082" r="823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2752" r="17619"/>
          <a:stretch/>
        </p:blipFill>
        <p:spPr>
          <a:xfrm rot="16200000">
            <a:off x="3288934" y="368664"/>
            <a:ext cx="5207729" cy="8098972"/>
          </a:xfrm>
          <a:prstGeom prst="rect">
            <a:avLst/>
          </a:prstGeom>
        </p:spPr>
      </p:pic>
      <p:sp>
        <p:nvSpPr>
          <p:cNvPr id="7" name="Google Shape;246;p26"/>
          <p:cNvSpPr/>
          <p:nvPr/>
        </p:nvSpPr>
        <p:spPr>
          <a:xfrm>
            <a:off x="-509171" y="-417355"/>
            <a:ext cx="1960600" cy="1972400"/>
          </a:xfrm>
          <a:custGeom>
            <a:avLst/>
            <a:gdLst/>
            <a:ahLst/>
            <a:cxnLst/>
            <a:rect l="l" t="t" r="r" b="b"/>
            <a:pathLst>
              <a:path w="3180593" h="3383610" extrusionOk="0">
                <a:moveTo>
                  <a:pt x="0" y="0"/>
                </a:moveTo>
                <a:lnTo>
                  <a:pt x="3180593" y="0"/>
                </a:lnTo>
                <a:lnTo>
                  <a:pt x="3180593" y="3383610"/>
                </a:lnTo>
                <a:lnTo>
                  <a:pt x="0" y="3383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416" y="137160"/>
            <a:ext cx="10521696" cy="146302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Чередование </a:t>
            </a:r>
            <a:r>
              <a:rPr lang="ru-RU" sz="5400" b="1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гласных а/о зависит </a:t>
            </a:r>
            <a:r>
              <a:rPr lang="en-US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от </a:t>
            </a:r>
            <a:r>
              <a:rPr lang="ru-RU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ударения</a:t>
            </a:r>
            <a:endParaRPr lang="ru-RU" sz="5400" b="1" dirty="0">
              <a:solidFill>
                <a:schemeClr val="bg1"/>
              </a:solidFill>
              <a:latin typeface="Lapsus Pro (theguybrush.com)" panose="02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5999" y="2242481"/>
            <a:ext cx="6981371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Гар</a:t>
            </a: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– гор     (загар – горелка)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5910B"/>
                </a:solidFill>
                <a:highlight>
                  <a:srgbClr val="FFFF00"/>
                </a:highlight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Исключения</a:t>
            </a: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: изгарь, пригарь, </a:t>
            </a:r>
            <a:endParaRPr lang="ru-RU" dirty="0" smtClean="0">
              <a:solidFill>
                <a:srgbClr val="F5910B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выгарки</a:t>
            </a: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>
              <a:solidFill>
                <a:srgbClr val="F5910B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C00000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Обратите внимание!</a:t>
            </a:r>
            <a:endParaRPr lang="ru-RU" dirty="0">
              <a:solidFill>
                <a:srgbClr val="C00000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Горевать </a:t>
            </a: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– горе (ПГ)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Гористая – горы (ПГ)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Горделивый – гордый (ПГ)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F5910B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Горизонт - НГ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629" y="-1"/>
            <a:ext cx="4949371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60128" y="1709511"/>
            <a:ext cx="4314371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Клан – клон     (кланяться, поклон – склонение)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err="1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Твар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твор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     (тварь, творчество – творение)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highlight>
                  <a:srgbClr val="FFFF00"/>
                </a:highlight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Исключения: 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утварь</a:t>
            </a:r>
            <a:r>
              <a:rPr lang="ru-RU" dirty="0" smtClean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dirty="0">
              <a:solidFill>
                <a:srgbClr val="F6750A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Обратите внимание!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Отворить 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(окно) – створка (ПГ)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Отварить (картофель) – варит (ПГ)</a:t>
            </a:r>
          </a:p>
          <a:p>
            <a:endParaRPr lang="ru-RU" dirty="0">
              <a:latin typeface="InkVerse" panose="02000600000000000000" pitchFamily="2" charset="0"/>
              <a:ea typeface="InkVerse" panose="02000600000000000000" pitchFamily="2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0" y="1709511"/>
            <a:ext cx="6821714" cy="202156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  <a:sym typeface="+mn-ea"/>
              </a:rPr>
              <a:t>Чередование гласных а/о зависит от </a:t>
            </a:r>
            <a:r>
              <a:rPr lang="ru-RU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  <a:sym typeface="+mn-ea"/>
              </a:rPr>
              <a:t>ударения</a:t>
            </a:r>
            <a:endParaRPr lang="ru-RU" altLang="en-US" sz="5400" b="1" dirty="0">
              <a:solidFill>
                <a:schemeClr val="bg1"/>
              </a:solidFill>
              <a:latin typeface="Lapsus Pro (theguybrush.com)" panose="02000800000000000000" pitchFamily="2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57" y="-819181"/>
            <a:ext cx="3052596" cy="3052596"/>
          </a:xfrm>
          <a:prstGeom prst="rect">
            <a:avLst/>
          </a:prstGeom>
        </p:spPr>
      </p:pic>
      <p:sp>
        <p:nvSpPr>
          <p:cNvPr id="9" name="Google Shape;182;p21"/>
          <p:cNvSpPr/>
          <p:nvPr/>
        </p:nvSpPr>
        <p:spPr>
          <a:xfrm flipH="1">
            <a:off x="-754743" y="4042995"/>
            <a:ext cx="4688114" cy="4418834"/>
          </a:xfrm>
          <a:custGeom>
            <a:avLst/>
            <a:gdLst/>
            <a:ahLst/>
            <a:cxnLst/>
            <a:rect l="l" t="t" r="r" b="b"/>
            <a:pathLst>
              <a:path w="2304237" h="2662459" extrusionOk="0">
                <a:moveTo>
                  <a:pt x="2304237" y="0"/>
                </a:moveTo>
                <a:lnTo>
                  <a:pt x="0" y="0"/>
                </a:lnTo>
                <a:lnTo>
                  <a:pt x="0" y="2662459"/>
                </a:lnTo>
                <a:lnTo>
                  <a:pt x="2304237" y="2662459"/>
                </a:lnTo>
                <a:lnTo>
                  <a:pt x="230423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39" b="100000" l="339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0" y="461010"/>
            <a:ext cx="9376228" cy="70321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4364" y="2855241"/>
            <a:ext cx="5878286" cy="2964988"/>
          </a:xfrm>
          <a:noFill/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err="1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Зар</a:t>
            </a:r>
            <a:r>
              <a:rPr lang="ru-RU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зор</a:t>
            </a:r>
            <a:r>
              <a:rPr lang="ru-RU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(зарево, зорька – заря</a:t>
            </a:r>
            <a:r>
              <a:rPr lang="ru-RU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Исключение</a:t>
            </a:r>
            <a:r>
              <a:rPr lang="ru-RU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: зоревать.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Обратите внимание!</a:t>
            </a:r>
            <a:endParaRPr lang="ru-RU" dirty="0">
              <a:solidFill>
                <a:schemeClr val="bg1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Прозорливый </a:t>
            </a:r>
            <a:r>
              <a:rPr lang="ru-RU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– взор (ПГ)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Озорник, озорничать - НГ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231157" y="153808"/>
            <a:ext cx="9358864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  <a:sym typeface="+mn-ea"/>
              </a:rPr>
              <a:t>Чередование гласных а/о зависит от </a:t>
            </a:r>
            <a:r>
              <a:rPr lang="ru-RU" sz="5400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  <a:sym typeface="+mn-ea"/>
              </a:rPr>
              <a:t>ударения</a:t>
            </a:r>
            <a:endParaRPr lang="ru-RU" altLang="en-US" sz="5400" dirty="0">
              <a:solidFill>
                <a:schemeClr val="bg1"/>
              </a:solidFill>
              <a:latin typeface="Lapsus Pro (theguybrush.com)" panose="02000800000000000000" pitchFamily="2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67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126">
            <a:off x="-3224892" y="-2462840"/>
            <a:ext cx="7361464" cy="7361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715352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30;p25"/>
          <p:cNvSpPr/>
          <p:nvPr/>
        </p:nvSpPr>
        <p:spPr>
          <a:xfrm rot="753921">
            <a:off x="1219199" y="2561771"/>
            <a:ext cx="2666933" cy="5009198"/>
          </a:xfrm>
          <a:custGeom>
            <a:avLst/>
            <a:gdLst/>
            <a:ahLst/>
            <a:cxnLst/>
            <a:rect l="l" t="t" r="r" b="b"/>
            <a:pathLst>
              <a:path w="3093527" h="5280531" extrusionOk="0">
                <a:moveTo>
                  <a:pt x="0" y="0"/>
                </a:moveTo>
                <a:lnTo>
                  <a:pt x="3093527" y="0"/>
                </a:lnTo>
                <a:lnTo>
                  <a:pt x="3093527" y="5280531"/>
                </a:lnTo>
                <a:lnTo>
                  <a:pt x="0" y="5280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016"/>
            </a:stretch>
          </a:blipFill>
          <a:ln>
            <a:noFill/>
          </a:ln>
        </p:spPr>
      </p:sp>
      <p:sp>
        <p:nvSpPr>
          <p:cNvPr id="6" name="Google Shape;193;p22"/>
          <p:cNvSpPr/>
          <p:nvPr/>
        </p:nvSpPr>
        <p:spPr>
          <a:xfrm>
            <a:off x="5979886" y="-1117600"/>
            <a:ext cx="6212115" cy="10287000"/>
          </a:xfrm>
          <a:custGeom>
            <a:avLst/>
            <a:gdLst/>
            <a:ahLst/>
            <a:cxnLst/>
            <a:rect l="l" t="t" r="r" b="b"/>
            <a:pathLst>
              <a:path w="10707439" h="10287000" extrusionOk="0">
                <a:moveTo>
                  <a:pt x="0" y="0"/>
                </a:moveTo>
                <a:lnTo>
                  <a:pt x="10707439" y="0"/>
                </a:lnTo>
                <a:lnTo>
                  <a:pt x="107074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7807" b="-17806"/>
            </a:stretch>
          </a:blipFill>
          <a:ln>
            <a:noFill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324" y="108451"/>
            <a:ext cx="10515600" cy="14349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Чередование </a:t>
            </a:r>
            <a:r>
              <a:rPr lang="ru-RU" sz="5400" b="1" dirty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гласных а/о зависит от последующей </a:t>
            </a:r>
            <a:r>
              <a:rPr lang="ru-RU" sz="5400" b="1" dirty="0" smtClean="0">
                <a:solidFill>
                  <a:schemeClr val="bg1"/>
                </a:solidFill>
                <a:latin typeface="Lapsus Pro (theguybrush.com)" panose="02000800000000000000" pitchFamily="2" charset="0"/>
                <a:cs typeface="Times New Roman" panose="02020603050405020304" pitchFamily="18" charset="0"/>
              </a:rPr>
              <a:t>буквы</a:t>
            </a:r>
            <a:endParaRPr lang="ru-RU" sz="5400" b="1" dirty="0">
              <a:solidFill>
                <a:schemeClr val="bg1"/>
              </a:solidFill>
              <a:latin typeface="Lapsus Pro (theguybrush.com)" panose="02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9885" y="1706238"/>
            <a:ext cx="6212115" cy="554364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лаг – лож    (полагать -  положение)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скак – </a:t>
            </a:r>
            <a:r>
              <a:rPr lang="ru-RU" dirty="0" err="1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скоч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    (скакать – выскочит)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err="1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раст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ращ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 – рос     (растение – выращенный – росли)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solidFill>
                <a:srgbClr val="F6750A"/>
              </a:solidFill>
              <a:highlight>
                <a:srgbClr val="FFFF00"/>
              </a:highlight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highlight>
                  <a:srgbClr val="FFFF00"/>
                </a:highlight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Исключения: 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полог, скачок, скачу, скача; отрасль, отраслевой, росток, подростковый, ростовщик, ростовой, </a:t>
            </a:r>
            <a:r>
              <a:rPr lang="ru-RU" dirty="0" err="1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Ростов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, Ростислав.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>
              <a:solidFill>
                <a:srgbClr val="F6750A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Обратите внимание!</a:t>
            </a:r>
            <a:endParaRPr lang="ru-RU" dirty="0">
              <a:solidFill>
                <a:srgbClr val="F6750A"/>
              </a:solidFill>
              <a:latin typeface="InkVerse" panose="02000600000000000000" pitchFamily="2" charset="0"/>
              <a:ea typeface="InkVerse" panose="02000600000000000000" pitchFamily="2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Осложнять </a:t>
            </a: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– сложный (ПГ)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Наслаждение – сладкий (ПГ)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Логический – логика (ПГ)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Росистый, росинка – росы (ПГ)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Роскошный – роскошь (ПГ)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6750A"/>
                </a:solidFill>
                <a:latin typeface="InkVerse" panose="02000600000000000000" pitchFamily="2" charset="0"/>
                <a:ea typeface="InkVerse" panose="02000600000000000000" pitchFamily="2" charset="0"/>
                <a:cs typeface="Times New Roman" panose="02020603050405020304" pitchFamily="18" charset="0"/>
              </a:rPr>
              <a:t>Возвращение, вращение – возврат (ПГ)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3" t="20610" r="6351" b="10184"/>
          <a:stretch/>
        </p:blipFill>
        <p:spPr>
          <a:xfrm flipH="1">
            <a:off x="-3085751" y="3047998"/>
            <a:ext cx="9065636" cy="595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874</Words>
  <Application>Microsoft Office PowerPoint</Application>
  <PresentationFormat>Широкоэкранный</PresentationFormat>
  <Paragraphs>104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Gogono Cocoa Mochi Cyrillic</vt:lpstr>
      <vt:lpstr>Impact</vt:lpstr>
      <vt:lpstr>InkVerse</vt:lpstr>
      <vt:lpstr>Lapsus Pro (theguybrush.com)</vt:lpstr>
      <vt:lpstr>Times New Roman</vt:lpstr>
      <vt:lpstr>Тема Office</vt:lpstr>
      <vt:lpstr> «Правописание корней»</vt:lpstr>
      <vt:lpstr>Презентация PowerPoint</vt:lpstr>
      <vt:lpstr>Безударные гласные в корнях с чередованием</vt:lpstr>
      <vt:lpstr>Презентация PowerPoint</vt:lpstr>
      <vt:lpstr>а/о зависит от наличия суффикса -а-</vt:lpstr>
      <vt:lpstr>Чередование гласных а/о зависит  от ударения</vt:lpstr>
      <vt:lpstr>Презентация PowerPoint</vt:lpstr>
      <vt:lpstr>Презентация PowerPoint</vt:lpstr>
      <vt:lpstr>Чередование гласных а/о зависит от последующей буквы</vt:lpstr>
      <vt:lpstr>Правописание гласных «И» и «Ы» после «Ц»</vt:lpstr>
      <vt:lpstr>Гласные И, Ы, А, Я, У, Ю после шипящих Ж, Ш, Ч, Щ</vt:lpstr>
      <vt:lpstr>Гласные Е, Ё, О после шипящих Ж, Ш, Ч, Щ в КОРНЕ под ударением </vt:lpstr>
      <vt:lpstr>Гласные Е, Ё, О после шипящих Ж, Ш, Ч, Щ в КОРНЕ под ударением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Задание 9.  Правописание корней</dc:title>
  <dc:creator>User</dc:creator>
  <cp:lastModifiedBy>RePack by Diakov</cp:lastModifiedBy>
  <cp:revision>42</cp:revision>
  <dcterms:created xsi:type="dcterms:W3CDTF">2024-03-23T12:48:00Z</dcterms:created>
  <dcterms:modified xsi:type="dcterms:W3CDTF">2025-11-04T19:40:58Z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2EE47FF8332F4E83B4F8EEB0F0E09F8D_13</vt:lpwstr>
  </property>
  <property fmtid="{D5CDD505-2E9C-101B-9397-08002B2CF9AE}" pid="3" name="KSOProductBuildVer">
    <vt:lpwstr>1049-12.2.0.22549</vt:lpwstr>
  </property>
</Properties>
</file>